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1"/>
  </p:sldMasterIdLst>
  <p:notesMasterIdLst>
    <p:notesMasterId r:id="rId13"/>
  </p:notesMasterIdLst>
  <p:handoutMasterIdLst>
    <p:handoutMasterId r:id="rId14"/>
  </p:handoutMasterIdLst>
  <p:sldIdLst>
    <p:sldId id="261" r:id="rId2"/>
    <p:sldId id="343" r:id="rId3"/>
    <p:sldId id="345" r:id="rId4"/>
    <p:sldId id="348" r:id="rId5"/>
    <p:sldId id="349" r:id="rId6"/>
    <p:sldId id="350" r:id="rId7"/>
    <p:sldId id="351" r:id="rId8"/>
    <p:sldId id="352" r:id="rId9"/>
    <p:sldId id="353" r:id="rId10"/>
    <p:sldId id="354" r:id="rId11"/>
    <p:sldId id="355" r:id="rId12"/>
  </p:sldIdLst>
  <p:sldSz cx="9144000" cy="6858000" type="screen4x3"/>
  <p:notesSz cx="7010400" cy="9296400"/>
  <p:defaultTextStyle>
    <a:defPPr>
      <a:defRPr lang="en-GB"/>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521415D9-36F7-43E2-AB2F-B90AF26B5E84}">
      <p14:sectionLst xmlns:p14="http://schemas.microsoft.com/office/powerpoint/2010/main">
        <p14:section name="Default Section" id="{A9FFCC62-CA5A-4F2C-A7EC-933BB105820D}">
          <p14:sldIdLst>
            <p14:sldId id="261"/>
            <p14:sldId id="343"/>
            <p14:sldId id="345"/>
            <p14:sldId id="348"/>
            <p14:sldId id="349"/>
            <p14:sldId id="350"/>
            <p14:sldId id="351"/>
            <p14:sldId id="352"/>
            <p14:sldId id="353"/>
            <p14:sldId id="354"/>
            <p14:sldId id="355"/>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66"/>
    <a:srgbClr val="FFFF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615" autoAdjust="0"/>
    <p:restoredTop sz="86381" autoAdjust="0"/>
  </p:normalViewPr>
  <p:slideViewPr>
    <p:cSldViewPr>
      <p:cViewPr>
        <p:scale>
          <a:sx n="61" d="100"/>
          <a:sy n="61" d="100"/>
        </p:scale>
        <p:origin x="-1566" y="-414"/>
      </p:cViewPr>
      <p:guideLst>
        <p:guide orient="horz" pos="2160"/>
        <p:guide pos="2880"/>
      </p:guideLst>
    </p:cSldViewPr>
  </p:slideViewPr>
  <p:outlineViewPr>
    <p:cViewPr>
      <p:scale>
        <a:sx n="33" d="100"/>
        <a:sy n="33" d="100"/>
      </p:scale>
      <p:origin x="0" y="3499"/>
    </p:cViewPr>
  </p:outlineViewPr>
  <p:notesTextViewPr>
    <p:cViewPr>
      <p:scale>
        <a:sx n="100" d="100"/>
        <a:sy n="100" d="100"/>
      </p:scale>
      <p:origin x="0" y="0"/>
    </p:cViewPr>
  </p:notesTextViewPr>
  <p:sorterViewPr>
    <p:cViewPr>
      <p:scale>
        <a:sx n="66" d="100"/>
        <a:sy n="66" d="100"/>
      </p:scale>
      <p:origin x="0" y="0"/>
    </p:cViewPr>
  </p:sorterViewPr>
  <p:notesViewPr>
    <p:cSldViewPr>
      <p:cViewPr>
        <p:scale>
          <a:sx n="85" d="100"/>
          <a:sy n="85" d="100"/>
        </p:scale>
        <p:origin x="-1147" y="-58"/>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4" y="0"/>
            <a:ext cx="3038386" cy="4648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77" tIns="45789" rIns="91577" bIns="45789" numCol="1" anchor="t" anchorCtr="0" compatLnSpc="1">
            <a:prstTxWarp prst="textNoShape">
              <a:avLst/>
            </a:prstTxWarp>
          </a:bodyPr>
          <a:lstStyle>
            <a:lvl1pPr>
              <a:defRPr sz="1200" smtClean="0"/>
            </a:lvl1pPr>
          </a:lstStyle>
          <a:p>
            <a:pPr>
              <a:defRPr/>
            </a:pPr>
            <a:endParaRPr lang="en-GB" altLang="en-US"/>
          </a:p>
        </p:txBody>
      </p:sp>
      <p:sp>
        <p:nvSpPr>
          <p:cNvPr id="27651" name="Rectangle 3"/>
          <p:cNvSpPr>
            <a:spLocks noGrp="1" noChangeArrowheads="1"/>
          </p:cNvSpPr>
          <p:nvPr>
            <p:ph type="dt" sz="quarter" idx="1"/>
          </p:nvPr>
        </p:nvSpPr>
        <p:spPr bwMode="auto">
          <a:xfrm>
            <a:off x="3972016" y="0"/>
            <a:ext cx="3038385" cy="4648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77" tIns="45789" rIns="91577" bIns="45789" numCol="1" anchor="t" anchorCtr="0" compatLnSpc="1">
            <a:prstTxWarp prst="textNoShape">
              <a:avLst/>
            </a:prstTxWarp>
          </a:bodyPr>
          <a:lstStyle>
            <a:lvl1pPr algn="r">
              <a:defRPr sz="1200" smtClean="0"/>
            </a:lvl1pPr>
          </a:lstStyle>
          <a:p>
            <a:pPr>
              <a:defRPr/>
            </a:pPr>
            <a:endParaRPr lang="en-GB" altLang="en-US"/>
          </a:p>
        </p:txBody>
      </p:sp>
      <p:sp>
        <p:nvSpPr>
          <p:cNvPr id="27652" name="Rectangle 4"/>
          <p:cNvSpPr>
            <a:spLocks noGrp="1" noChangeArrowheads="1"/>
          </p:cNvSpPr>
          <p:nvPr>
            <p:ph type="ftr" sz="quarter" idx="2"/>
          </p:nvPr>
        </p:nvSpPr>
        <p:spPr bwMode="auto">
          <a:xfrm>
            <a:off x="4" y="8831580"/>
            <a:ext cx="3038386" cy="4648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77" tIns="45789" rIns="91577" bIns="45789" numCol="1" anchor="b" anchorCtr="0" compatLnSpc="1">
            <a:prstTxWarp prst="textNoShape">
              <a:avLst/>
            </a:prstTxWarp>
          </a:bodyPr>
          <a:lstStyle>
            <a:lvl1pPr>
              <a:defRPr sz="1200" smtClean="0"/>
            </a:lvl1pPr>
          </a:lstStyle>
          <a:p>
            <a:pPr>
              <a:defRPr/>
            </a:pPr>
            <a:endParaRPr lang="en-GB" altLang="en-US"/>
          </a:p>
        </p:txBody>
      </p:sp>
      <p:sp>
        <p:nvSpPr>
          <p:cNvPr id="27653" name="Rectangle 5"/>
          <p:cNvSpPr>
            <a:spLocks noGrp="1" noChangeArrowheads="1"/>
          </p:cNvSpPr>
          <p:nvPr>
            <p:ph type="sldNum" sz="quarter" idx="3"/>
          </p:nvPr>
        </p:nvSpPr>
        <p:spPr bwMode="auto">
          <a:xfrm>
            <a:off x="3972016" y="8831580"/>
            <a:ext cx="3038385" cy="4648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77" tIns="45789" rIns="91577" bIns="45789" numCol="1" anchor="b" anchorCtr="0" compatLnSpc="1">
            <a:prstTxWarp prst="textNoShape">
              <a:avLst/>
            </a:prstTxWarp>
          </a:bodyPr>
          <a:lstStyle>
            <a:lvl1pPr algn="r">
              <a:defRPr sz="1200" smtClean="0"/>
            </a:lvl1pPr>
          </a:lstStyle>
          <a:p>
            <a:pPr>
              <a:defRPr/>
            </a:pPr>
            <a:fld id="{BA6119E0-6B8A-48C6-A6AC-7C8525718DEA}" type="slidenum">
              <a:rPr lang="en-GB" altLang="en-US"/>
              <a:pPr>
                <a:defRPr/>
              </a:pPr>
              <a:t>‹#›</a:t>
            </a:fld>
            <a:endParaRPr lang="en-GB" altLang="en-US"/>
          </a:p>
        </p:txBody>
      </p:sp>
    </p:spTree>
    <p:extLst>
      <p:ext uri="{BB962C8B-B14F-4D97-AF65-F5344CB8AC3E}">
        <p14:creationId xmlns:p14="http://schemas.microsoft.com/office/powerpoint/2010/main" val="4013038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0"/>
            <a:ext cx="3038386" cy="464821"/>
          </a:xfrm>
          <a:prstGeom prst="rect">
            <a:avLst/>
          </a:prstGeom>
        </p:spPr>
        <p:txBody>
          <a:bodyPr vert="horz" lIns="91577" tIns="45789" rIns="91577" bIns="45789" rtlCol="0"/>
          <a:lstStyle>
            <a:lvl1pPr algn="l">
              <a:defRPr sz="1200" smtClean="0"/>
            </a:lvl1pPr>
          </a:lstStyle>
          <a:p>
            <a:pPr>
              <a:defRPr/>
            </a:pPr>
            <a:endParaRPr lang="en-IE"/>
          </a:p>
        </p:txBody>
      </p:sp>
      <p:sp>
        <p:nvSpPr>
          <p:cNvPr id="3" name="Date Placeholder 2"/>
          <p:cNvSpPr>
            <a:spLocks noGrp="1"/>
          </p:cNvSpPr>
          <p:nvPr>
            <p:ph type="dt" idx="1"/>
          </p:nvPr>
        </p:nvSpPr>
        <p:spPr>
          <a:xfrm>
            <a:off x="3970380" y="0"/>
            <a:ext cx="3038386" cy="464821"/>
          </a:xfrm>
          <a:prstGeom prst="rect">
            <a:avLst/>
          </a:prstGeom>
        </p:spPr>
        <p:txBody>
          <a:bodyPr vert="horz" lIns="91577" tIns="45789" rIns="91577" bIns="45789" rtlCol="0"/>
          <a:lstStyle>
            <a:lvl1pPr algn="r">
              <a:defRPr sz="1200" smtClean="0"/>
            </a:lvl1pPr>
          </a:lstStyle>
          <a:p>
            <a:pPr>
              <a:defRPr/>
            </a:pPr>
            <a:fld id="{80161CFD-CA13-4FD3-A2BA-9C59C13969EE}" type="datetimeFigureOut">
              <a:rPr lang="en-IE"/>
              <a:pPr>
                <a:defRPr/>
              </a:pPr>
              <a:t>31/05/2018</a:t>
            </a:fld>
            <a:endParaRPr lang="en-IE"/>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577" tIns="45789" rIns="91577" bIns="45789" rtlCol="0" anchor="ctr"/>
          <a:lstStyle/>
          <a:p>
            <a:pPr lvl="0"/>
            <a:endParaRPr lang="en-IE" noProof="0" smtClean="0"/>
          </a:p>
        </p:txBody>
      </p:sp>
      <p:sp>
        <p:nvSpPr>
          <p:cNvPr id="5" name="Notes Placeholder 4"/>
          <p:cNvSpPr>
            <a:spLocks noGrp="1"/>
          </p:cNvSpPr>
          <p:nvPr>
            <p:ph type="body" sz="quarter" idx="3"/>
          </p:nvPr>
        </p:nvSpPr>
        <p:spPr>
          <a:xfrm>
            <a:off x="701041" y="4415790"/>
            <a:ext cx="5608320" cy="4183381"/>
          </a:xfrm>
          <a:prstGeom prst="rect">
            <a:avLst/>
          </a:prstGeom>
        </p:spPr>
        <p:txBody>
          <a:bodyPr vert="horz" lIns="91577" tIns="45789" rIns="91577" bIns="45789"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IE" noProof="0" smtClean="0"/>
          </a:p>
        </p:txBody>
      </p:sp>
      <p:sp>
        <p:nvSpPr>
          <p:cNvPr id="6" name="Footer Placeholder 5"/>
          <p:cNvSpPr>
            <a:spLocks noGrp="1"/>
          </p:cNvSpPr>
          <p:nvPr>
            <p:ph type="ftr" sz="quarter" idx="4"/>
          </p:nvPr>
        </p:nvSpPr>
        <p:spPr>
          <a:xfrm>
            <a:off x="4" y="8830090"/>
            <a:ext cx="3038386" cy="464821"/>
          </a:xfrm>
          <a:prstGeom prst="rect">
            <a:avLst/>
          </a:prstGeom>
        </p:spPr>
        <p:txBody>
          <a:bodyPr vert="horz" lIns="91577" tIns="45789" rIns="91577" bIns="45789" rtlCol="0" anchor="b"/>
          <a:lstStyle>
            <a:lvl1pPr algn="l">
              <a:defRPr sz="1200" smtClean="0"/>
            </a:lvl1pPr>
          </a:lstStyle>
          <a:p>
            <a:pPr>
              <a:defRPr/>
            </a:pPr>
            <a:endParaRPr lang="en-IE"/>
          </a:p>
        </p:txBody>
      </p:sp>
      <p:sp>
        <p:nvSpPr>
          <p:cNvPr id="7" name="Slide Number Placeholder 6"/>
          <p:cNvSpPr>
            <a:spLocks noGrp="1"/>
          </p:cNvSpPr>
          <p:nvPr>
            <p:ph type="sldNum" sz="quarter" idx="5"/>
          </p:nvPr>
        </p:nvSpPr>
        <p:spPr>
          <a:xfrm>
            <a:off x="3970380" y="8830090"/>
            <a:ext cx="3038386" cy="464821"/>
          </a:xfrm>
          <a:prstGeom prst="rect">
            <a:avLst/>
          </a:prstGeom>
        </p:spPr>
        <p:txBody>
          <a:bodyPr vert="horz" lIns="91577" tIns="45789" rIns="91577" bIns="45789" rtlCol="0" anchor="b"/>
          <a:lstStyle>
            <a:lvl1pPr algn="r">
              <a:defRPr sz="1200" smtClean="0"/>
            </a:lvl1pPr>
          </a:lstStyle>
          <a:p>
            <a:pPr>
              <a:defRPr/>
            </a:pPr>
            <a:fld id="{B226F5FB-31B4-4E56-B773-11CA6371F60A}" type="slidenum">
              <a:rPr lang="en-IE"/>
              <a:pPr>
                <a:defRPr/>
              </a:pPr>
              <a:t>‹#›</a:t>
            </a:fld>
            <a:endParaRPr lang="en-IE"/>
          </a:p>
        </p:txBody>
      </p:sp>
    </p:spTree>
    <p:extLst>
      <p:ext uri="{BB962C8B-B14F-4D97-AF65-F5344CB8AC3E}">
        <p14:creationId xmlns:p14="http://schemas.microsoft.com/office/powerpoint/2010/main" val="131302671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pPr>
              <a:defRPr/>
            </a:pPr>
            <a:fld id="{B226F5FB-31B4-4E56-B773-11CA6371F60A}" type="slidenum">
              <a:rPr lang="en-IE" smtClean="0"/>
              <a:pPr>
                <a:defRPr/>
              </a:pPr>
              <a:t>1</a:t>
            </a:fld>
            <a:endParaRPr lang="en-IE"/>
          </a:p>
        </p:txBody>
      </p:sp>
    </p:spTree>
    <p:extLst>
      <p:ext uri="{BB962C8B-B14F-4D97-AF65-F5344CB8AC3E}">
        <p14:creationId xmlns:p14="http://schemas.microsoft.com/office/powerpoint/2010/main" val="16122806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B226F5FB-31B4-4E56-B773-11CA6371F60A}" type="slidenum">
              <a:rPr lang="en-IE" smtClean="0"/>
              <a:pPr>
                <a:defRPr/>
              </a:pPr>
              <a:t>2</a:t>
            </a:fld>
            <a:endParaRPr lang="en-IE"/>
          </a:p>
        </p:txBody>
      </p:sp>
    </p:spTree>
    <p:extLst>
      <p:ext uri="{BB962C8B-B14F-4D97-AF65-F5344CB8AC3E}">
        <p14:creationId xmlns:p14="http://schemas.microsoft.com/office/powerpoint/2010/main" val="1908096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FA263A26-2D95-4440-895F-3FA4A2DFC2ED}" type="slidenum">
              <a:rPr lang="en-IE" smtClean="0"/>
              <a:t>3</a:t>
            </a:fld>
            <a:endParaRPr lang="en-IE"/>
          </a:p>
        </p:txBody>
      </p:sp>
    </p:spTree>
    <p:extLst>
      <p:ext uri="{BB962C8B-B14F-4D97-AF65-F5344CB8AC3E}">
        <p14:creationId xmlns:p14="http://schemas.microsoft.com/office/powerpoint/2010/main" val="32555887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FA263A26-2D95-4440-895F-3FA4A2DFC2ED}" type="slidenum">
              <a:rPr lang="en-IE" smtClean="0"/>
              <a:t>4</a:t>
            </a:fld>
            <a:endParaRPr lang="en-IE"/>
          </a:p>
        </p:txBody>
      </p:sp>
    </p:spTree>
    <p:extLst>
      <p:ext uri="{BB962C8B-B14F-4D97-AF65-F5344CB8AC3E}">
        <p14:creationId xmlns:p14="http://schemas.microsoft.com/office/powerpoint/2010/main" val="30390472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smtClean="0"/>
              <a:t>There are no hard-and-fast rules. </a:t>
            </a:r>
          </a:p>
          <a:p>
            <a:r>
              <a:rPr lang="en-IE" dirty="0" smtClean="0"/>
              <a:t>It should be calculated from what is usual or reasonable in the relevant field without being uncompetitive having regard to the price.</a:t>
            </a:r>
          </a:p>
          <a:p>
            <a:r>
              <a:rPr lang="en-IE" dirty="0" smtClean="0"/>
              <a:t>If what you've licensed is a high-volume, low profit type of product, you might be happy to get 3 </a:t>
            </a:r>
            <a:r>
              <a:rPr lang="en-IE" dirty="0" err="1" smtClean="0"/>
              <a:t>percent</a:t>
            </a:r>
            <a:r>
              <a:rPr lang="en-IE" dirty="0" smtClean="0"/>
              <a:t>. If it's a slow moving but high profit item, you might be entitled to 10 </a:t>
            </a:r>
            <a:r>
              <a:rPr lang="en-IE" dirty="0" err="1" smtClean="0"/>
              <a:t>percent</a:t>
            </a:r>
            <a:r>
              <a:rPr lang="en-IE" dirty="0" smtClean="0"/>
              <a:t>.</a:t>
            </a:r>
            <a:endParaRPr lang="en-IE" dirty="0"/>
          </a:p>
        </p:txBody>
      </p:sp>
      <p:sp>
        <p:nvSpPr>
          <p:cNvPr id="4" name="Slide Number Placeholder 3"/>
          <p:cNvSpPr>
            <a:spLocks noGrp="1"/>
          </p:cNvSpPr>
          <p:nvPr>
            <p:ph type="sldNum" sz="quarter" idx="10"/>
          </p:nvPr>
        </p:nvSpPr>
        <p:spPr/>
        <p:txBody>
          <a:bodyPr/>
          <a:lstStyle/>
          <a:p>
            <a:fld id="{FA263A26-2D95-4440-895F-3FA4A2DFC2ED}" type="slidenum">
              <a:rPr lang="en-IE" smtClean="0"/>
              <a:t>6</a:t>
            </a:fld>
            <a:endParaRPr lang="en-IE"/>
          </a:p>
        </p:txBody>
      </p:sp>
    </p:spTree>
    <p:extLst>
      <p:ext uri="{BB962C8B-B14F-4D97-AF65-F5344CB8AC3E}">
        <p14:creationId xmlns:p14="http://schemas.microsoft.com/office/powerpoint/2010/main" val="42873348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smtClean="0"/>
              <a:t>A general obligation to use 'best endeavours to commercialise' may be too vague to confer any right of termination if commercialisation to 'best advantage' does not occur. A typical post-market entry performance target makes provision for a licensee to achieve certain minimum sales. If the minimum sales are not achieved, the licence may be terminated. </a:t>
            </a:r>
          </a:p>
          <a:p>
            <a:r>
              <a:rPr lang="en-IE" dirty="0" smtClean="0"/>
              <a:t>In a typical model: </a:t>
            </a:r>
          </a:p>
          <a:p>
            <a:r>
              <a:rPr lang="en-IE" dirty="0" smtClean="0"/>
              <a:t>the territory is divided into markets </a:t>
            </a:r>
          </a:p>
          <a:p>
            <a:r>
              <a:rPr lang="en-IE" dirty="0" smtClean="0"/>
              <a:t>in each market there is a different minimum sales target each year or every six months </a:t>
            </a:r>
          </a:p>
          <a:p>
            <a:r>
              <a:rPr lang="en-IE" dirty="0" smtClean="0"/>
              <a:t>each sales target is assessed by reference to that particular market, a business plan, whether they are competing products, and other factors </a:t>
            </a:r>
          </a:p>
          <a:p>
            <a:r>
              <a:rPr lang="en-IE" dirty="0" smtClean="0"/>
              <a:t>the parties agree a minimum sales target for each market, or failing agreement, a sales target is decided by an independent expert according to commercial benchmarks </a:t>
            </a:r>
          </a:p>
          <a:p>
            <a:r>
              <a:rPr lang="en-IE" dirty="0" smtClean="0"/>
              <a:t>if an agreed minimum sales target is not achieved the licensor may terminate the licence. </a:t>
            </a:r>
          </a:p>
          <a:p>
            <a:endParaRPr lang="en-IE" dirty="0"/>
          </a:p>
        </p:txBody>
      </p:sp>
      <p:sp>
        <p:nvSpPr>
          <p:cNvPr id="4" name="Slide Number Placeholder 3"/>
          <p:cNvSpPr>
            <a:spLocks noGrp="1"/>
          </p:cNvSpPr>
          <p:nvPr>
            <p:ph type="sldNum" sz="quarter" idx="10"/>
          </p:nvPr>
        </p:nvSpPr>
        <p:spPr/>
        <p:txBody>
          <a:bodyPr/>
          <a:lstStyle/>
          <a:p>
            <a:fld id="{FA263A26-2D95-4440-895F-3FA4A2DFC2ED}" type="slidenum">
              <a:rPr lang="en-IE" smtClean="0"/>
              <a:t>7</a:t>
            </a:fld>
            <a:endParaRPr lang="en-IE"/>
          </a:p>
        </p:txBody>
      </p:sp>
    </p:spTree>
    <p:extLst>
      <p:ext uri="{BB962C8B-B14F-4D97-AF65-F5344CB8AC3E}">
        <p14:creationId xmlns:p14="http://schemas.microsoft.com/office/powerpoint/2010/main" val="1233720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smtClean="0"/>
              <a:t>Will there be any financial cap of the liability of the licensor? </a:t>
            </a:r>
          </a:p>
          <a:p>
            <a:r>
              <a:rPr lang="en-IE" dirty="0" smtClean="0"/>
              <a:t>Is liability for loss of profits, business, contracts etc. to be excluded? </a:t>
            </a:r>
          </a:p>
          <a:p>
            <a:r>
              <a:rPr lang="en-IE" dirty="0" smtClean="0"/>
              <a:t>Is that exclusion to apply where an indemnity has been given? 	</a:t>
            </a:r>
          </a:p>
          <a:p>
            <a:endParaRPr lang="en-IE" dirty="0" smtClean="0"/>
          </a:p>
          <a:p>
            <a:r>
              <a:rPr lang="en-IE" dirty="0" smtClean="0"/>
              <a:t>Consider the need to include indemnities – may be unrealistic.</a:t>
            </a:r>
          </a:p>
          <a:p>
            <a:endParaRPr lang="en-IE" dirty="0" smtClean="0"/>
          </a:p>
          <a:p>
            <a:endParaRPr lang="en-IE" dirty="0"/>
          </a:p>
          <a:p>
            <a:r>
              <a:rPr lang="en-IE" dirty="0"/>
              <a:t>Will the licensor give the licensee any indemnity against the infringement of third party IP? </a:t>
            </a:r>
          </a:p>
          <a:p>
            <a:r>
              <a:rPr lang="en-IE" dirty="0"/>
              <a:t>Will the Licensee give the licensor any indemnity against third party claims resulting from the licensee’s act or omission? 	</a:t>
            </a:r>
          </a:p>
          <a:p>
            <a:endParaRPr lang="en-IE" dirty="0"/>
          </a:p>
        </p:txBody>
      </p:sp>
      <p:sp>
        <p:nvSpPr>
          <p:cNvPr id="4" name="Slide Number Placeholder 3"/>
          <p:cNvSpPr>
            <a:spLocks noGrp="1"/>
          </p:cNvSpPr>
          <p:nvPr>
            <p:ph type="sldNum" sz="quarter" idx="10"/>
          </p:nvPr>
        </p:nvSpPr>
        <p:spPr/>
        <p:txBody>
          <a:bodyPr/>
          <a:lstStyle/>
          <a:p>
            <a:fld id="{FA263A26-2D95-4440-895F-3FA4A2DFC2ED}" type="slidenum">
              <a:rPr lang="en-IE" smtClean="0"/>
              <a:t>8</a:t>
            </a:fld>
            <a:endParaRPr lang="en-IE"/>
          </a:p>
        </p:txBody>
      </p:sp>
    </p:spTree>
    <p:extLst>
      <p:ext uri="{BB962C8B-B14F-4D97-AF65-F5344CB8AC3E}">
        <p14:creationId xmlns:p14="http://schemas.microsoft.com/office/powerpoint/2010/main" val="16491778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smtClean="0"/>
              <a:t>A franchise is an agreement or license between two parties which gives a person or group of people (the franchisee) the rights to market a product or service using the trademark of another business (the franchisor).</a:t>
            </a:r>
          </a:p>
          <a:p>
            <a:r>
              <a:rPr lang="en-IE" dirty="0" smtClean="0"/>
              <a:t>The franchisee has the rights to market the product or service using the operating methods of the franchisor. The franchisee has the obligation to pay the franchisor certain fees and royalties in exchange for these rights. The franchisor has the obligation to provide these rights and generally support the franchisee. In this sense, franchising is not a business or an industry, but a method used by businesses for the marketing and distribution of their products or services. Both franchisor and franchisee have a strong vested interest in the success of the brand and keeping their customers happy.</a:t>
            </a:r>
          </a:p>
          <a:p>
            <a:endParaRPr lang="en-IE" dirty="0" smtClean="0"/>
          </a:p>
          <a:p>
            <a:endParaRPr lang="en-IE" dirty="0" smtClean="0"/>
          </a:p>
          <a:p>
            <a:endParaRPr lang="en-IE" dirty="0" smtClean="0"/>
          </a:p>
          <a:p>
            <a:endParaRPr lang="en-IE" dirty="0" smtClean="0"/>
          </a:p>
          <a:p>
            <a:endParaRPr lang="en-IE" dirty="0"/>
          </a:p>
        </p:txBody>
      </p:sp>
      <p:sp>
        <p:nvSpPr>
          <p:cNvPr id="4" name="Slide Number Placeholder 3"/>
          <p:cNvSpPr>
            <a:spLocks noGrp="1"/>
          </p:cNvSpPr>
          <p:nvPr>
            <p:ph type="sldNum" sz="quarter" idx="10"/>
          </p:nvPr>
        </p:nvSpPr>
        <p:spPr/>
        <p:txBody>
          <a:bodyPr/>
          <a:lstStyle/>
          <a:p>
            <a:fld id="{FA263A26-2D95-4440-895F-3FA4A2DFC2ED}" type="slidenum">
              <a:rPr lang="en-IE" smtClean="0"/>
              <a:t>10</a:t>
            </a:fld>
            <a:endParaRPr lang="en-IE"/>
          </a:p>
        </p:txBody>
      </p:sp>
    </p:spTree>
    <p:extLst>
      <p:ext uri="{BB962C8B-B14F-4D97-AF65-F5344CB8AC3E}">
        <p14:creationId xmlns:p14="http://schemas.microsoft.com/office/powerpoint/2010/main" val="38371719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E"/>
          </a:p>
        </p:txBody>
      </p:sp>
      <p:sp>
        <p:nvSpPr>
          <p:cNvPr id="4" name="Date Placeholder 3"/>
          <p:cNvSpPr>
            <a:spLocks noGrp="1"/>
          </p:cNvSpPr>
          <p:nvPr>
            <p:ph type="dt" sz="half" idx="10"/>
          </p:nvPr>
        </p:nvSpPr>
        <p:spPr/>
        <p:txBody>
          <a:bodyPr/>
          <a:lstStyle>
            <a:lvl1pPr>
              <a:defRPr/>
            </a:lvl1pPr>
          </a:lstStyle>
          <a:p>
            <a:pPr>
              <a:defRPr/>
            </a:pPr>
            <a:endParaRPr lang="en-GB" altLang="en-US"/>
          </a:p>
        </p:txBody>
      </p:sp>
      <p:sp>
        <p:nvSpPr>
          <p:cNvPr id="5" name="Footer Placeholder 4"/>
          <p:cNvSpPr>
            <a:spLocks noGrp="1"/>
          </p:cNvSpPr>
          <p:nvPr>
            <p:ph type="ftr" sz="quarter" idx="11"/>
          </p:nvPr>
        </p:nvSpPr>
        <p:spPr/>
        <p:txBody>
          <a:bodyPr/>
          <a:lstStyle>
            <a:lvl1pPr>
              <a:defRPr/>
            </a:lvl1pPr>
          </a:lstStyle>
          <a:p>
            <a:pPr>
              <a:defRPr/>
            </a:pPr>
            <a:endParaRPr lang="en-GB" altLang="en-US"/>
          </a:p>
        </p:txBody>
      </p:sp>
      <p:sp>
        <p:nvSpPr>
          <p:cNvPr id="6" name="Slide Number Placeholder 5"/>
          <p:cNvSpPr>
            <a:spLocks noGrp="1"/>
          </p:cNvSpPr>
          <p:nvPr>
            <p:ph type="sldNum" sz="quarter" idx="12"/>
          </p:nvPr>
        </p:nvSpPr>
        <p:spPr/>
        <p:txBody>
          <a:bodyPr/>
          <a:lstStyle>
            <a:lvl1pPr>
              <a:defRPr/>
            </a:lvl1pPr>
          </a:lstStyle>
          <a:p>
            <a:pPr>
              <a:defRPr/>
            </a:pPr>
            <a:fld id="{8796DC9C-382F-40EB-9B90-37922751656D}" type="slidenum">
              <a:rPr lang="en-GB" altLang="en-US"/>
              <a:pPr>
                <a:defRPr/>
              </a:pPr>
              <a:t>‹#›</a:t>
            </a:fld>
            <a:endParaRPr lang="en-GB" altLang="en-US"/>
          </a:p>
        </p:txBody>
      </p:sp>
    </p:spTree>
    <p:extLst>
      <p:ext uri="{BB962C8B-B14F-4D97-AF65-F5344CB8AC3E}">
        <p14:creationId xmlns:p14="http://schemas.microsoft.com/office/powerpoint/2010/main" val="1244298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lvl1pPr>
              <a:defRPr/>
            </a:lvl1pPr>
          </a:lstStyle>
          <a:p>
            <a:pPr>
              <a:defRPr/>
            </a:pPr>
            <a:endParaRPr lang="en-GB" altLang="en-US"/>
          </a:p>
        </p:txBody>
      </p:sp>
      <p:sp>
        <p:nvSpPr>
          <p:cNvPr id="5" name="Footer Placeholder 4"/>
          <p:cNvSpPr>
            <a:spLocks noGrp="1"/>
          </p:cNvSpPr>
          <p:nvPr>
            <p:ph type="ftr" sz="quarter" idx="11"/>
          </p:nvPr>
        </p:nvSpPr>
        <p:spPr/>
        <p:txBody>
          <a:bodyPr/>
          <a:lstStyle>
            <a:lvl1pPr>
              <a:defRPr/>
            </a:lvl1pPr>
          </a:lstStyle>
          <a:p>
            <a:pPr>
              <a:defRPr/>
            </a:pPr>
            <a:endParaRPr lang="en-GB" altLang="en-US"/>
          </a:p>
        </p:txBody>
      </p:sp>
      <p:sp>
        <p:nvSpPr>
          <p:cNvPr id="6" name="Slide Number Placeholder 5"/>
          <p:cNvSpPr>
            <a:spLocks noGrp="1"/>
          </p:cNvSpPr>
          <p:nvPr>
            <p:ph type="sldNum" sz="quarter" idx="12"/>
          </p:nvPr>
        </p:nvSpPr>
        <p:spPr/>
        <p:txBody>
          <a:bodyPr/>
          <a:lstStyle>
            <a:lvl1pPr>
              <a:defRPr/>
            </a:lvl1pPr>
          </a:lstStyle>
          <a:p>
            <a:pPr>
              <a:defRPr/>
            </a:pPr>
            <a:fld id="{6630172C-C9D4-4D74-9CBD-1F6B36FBA08B}" type="slidenum">
              <a:rPr lang="en-GB" altLang="en-US"/>
              <a:pPr>
                <a:defRPr/>
              </a:pPr>
              <a:t>‹#›</a:t>
            </a:fld>
            <a:endParaRPr lang="en-GB" altLang="en-US"/>
          </a:p>
        </p:txBody>
      </p:sp>
    </p:spTree>
    <p:extLst>
      <p:ext uri="{BB962C8B-B14F-4D97-AF65-F5344CB8AC3E}">
        <p14:creationId xmlns:p14="http://schemas.microsoft.com/office/powerpoint/2010/main" val="2664858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lvl1pPr>
              <a:defRPr/>
            </a:lvl1pPr>
          </a:lstStyle>
          <a:p>
            <a:pPr>
              <a:defRPr/>
            </a:pPr>
            <a:endParaRPr lang="en-GB" altLang="en-US"/>
          </a:p>
        </p:txBody>
      </p:sp>
      <p:sp>
        <p:nvSpPr>
          <p:cNvPr id="5" name="Footer Placeholder 4"/>
          <p:cNvSpPr>
            <a:spLocks noGrp="1"/>
          </p:cNvSpPr>
          <p:nvPr>
            <p:ph type="ftr" sz="quarter" idx="11"/>
          </p:nvPr>
        </p:nvSpPr>
        <p:spPr/>
        <p:txBody>
          <a:bodyPr/>
          <a:lstStyle>
            <a:lvl1pPr>
              <a:defRPr/>
            </a:lvl1pPr>
          </a:lstStyle>
          <a:p>
            <a:pPr>
              <a:defRPr/>
            </a:pPr>
            <a:endParaRPr lang="en-GB" altLang="en-US"/>
          </a:p>
        </p:txBody>
      </p:sp>
      <p:sp>
        <p:nvSpPr>
          <p:cNvPr id="6" name="Slide Number Placeholder 5"/>
          <p:cNvSpPr>
            <a:spLocks noGrp="1"/>
          </p:cNvSpPr>
          <p:nvPr>
            <p:ph type="sldNum" sz="quarter" idx="12"/>
          </p:nvPr>
        </p:nvSpPr>
        <p:spPr/>
        <p:txBody>
          <a:bodyPr/>
          <a:lstStyle>
            <a:lvl1pPr>
              <a:defRPr/>
            </a:lvl1pPr>
          </a:lstStyle>
          <a:p>
            <a:pPr>
              <a:defRPr/>
            </a:pPr>
            <a:fld id="{8ABBAC69-EDA5-49E0-A5FC-DED45FB6722F}" type="slidenum">
              <a:rPr lang="en-GB" altLang="en-US"/>
              <a:pPr>
                <a:defRPr/>
              </a:pPr>
              <a:t>‹#›</a:t>
            </a:fld>
            <a:endParaRPr lang="en-GB" altLang="en-US"/>
          </a:p>
        </p:txBody>
      </p:sp>
    </p:spTree>
    <p:extLst>
      <p:ext uri="{BB962C8B-B14F-4D97-AF65-F5344CB8AC3E}">
        <p14:creationId xmlns:p14="http://schemas.microsoft.com/office/powerpoint/2010/main" val="3290428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lvl1pPr>
              <a:defRPr/>
            </a:lvl1pPr>
          </a:lstStyle>
          <a:p>
            <a:pPr>
              <a:defRPr/>
            </a:pPr>
            <a:endParaRPr lang="en-GB" altLang="en-US"/>
          </a:p>
        </p:txBody>
      </p:sp>
      <p:sp>
        <p:nvSpPr>
          <p:cNvPr id="5" name="Footer Placeholder 4"/>
          <p:cNvSpPr>
            <a:spLocks noGrp="1"/>
          </p:cNvSpPr>
          <p:nvPr>
            <p:ph type="ftr" sz="quarter" idx="11"/>
          </p:nvPr>
        </p:nvSpPr>
        <p:spPr/>
        <p:txBody>
          <a:bodyPr/>
          <a:lstStyle>
            <a:lvl1pPr>
              <a:defRPr/>
            </a:lvl1pPr>
          </a:lstStyle>
          <a:p>
            <a:pPr>
              <a:defRPr/>
            </a:pPr>
            <a:endParaRPr lang="en-GB" altLang="en-US"/>
          </a:p>
        </p:txBody>
      </p:sp>
      <p:sp>
        <p:nvSpPr>
          <p:cNvPr id="6" name="Slide Number Placeholder 5"/>
          <p:cNvSpPr>
            <a:spLocks noGrp="1"/>
          </p:cNvSpPr>
          <p:nvPr>
            <p:ph type="sldNum" sz="quarter" idx="12"/>
          </p:nvPr>
        </p:nvSpPr>
        <p:spPr/>
        <p:txBody>
          <a:bodyPr/>
          <a:lstStyle>
            <a:lvl1pPr>
              <a:defRPr/>
            </a:lvl1pPr>
          </a:lstStyle>
          <a:p>
            <a:pPr>
              <a:defRPr/>
            </a:pPr>
            <a:fld id="{CB3C9B04-61CB-4D6A-9833-AD6CA019B474}" type="slidenum">
              <a:rPr lang="en-GB" altLang="en-US"/>
              <a:pPr>
                <a:defRPr/>
              </a:pPr>
              <a:t>‹#›</a:t>
            </a:fld>
            <a:endParaRPr lang="en-GB" altLang="en-US"/>
          </a:p>
        </p:txBody>
      </p:sp>
    </p:spTree>
    <p:extLst>
      <p:ext uri="{BB962C8B-B14F-4D97-AF65-F5344CB8AC3E}">
        <p14:creationId xmlns:p14="http://schemas.microsoft.com/office/powerpoint/2010/main" val="950178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GB" altLang="en-US"/>
          </a:p>
        </p:txBody>
      </p:sp>
      <p:sp>
        <p:nvSpPr>
          <p:cNvPr id="5" name="Footer Placeholder 4"/>
          <p:cNvSpPr>
            <a:spLocks noGrp="1"/>
          </p:cNvSpPr>
          <p:nvPr>
            <p:ph type="ftr" sz="quarter" idx="11"/>
          </p:nvPr>
        </p:nvSpPr>
        <p:spPr/>
        <p:txBody>
          <a:bodyPr/>
          <a:lstStyle>
            <a:lvl1pPr>
              <a:defRPr/>
            </a:lvl1pPr>
          </a:lstStyle>
          <a:p>
            <a:pPr>
              <a:defRPr/>
            </a:pPr>
            <a:endParaRPr lang="en-GB" altLang="en-US"/>
          </a:p>
        </p:txBody>
      </p:sp>
      <p:sp>
        <p:nvSpPr>
          <p:cNvPr id="6" name="Slide Number Placeholder 5"/>
          <p:cNvSpPr>
            <a:spLocks noGrp="1"/>
          </p:cNvSpPr>
          <p:nvPr>
            <p:ph type="sldNum" sz="quarter" idx="12"/>
          </p:nvPr>
        </p:nvSpPr>
        <p:spPr/>
        <p:txBody>
          <a:bodyPr/>
          <a:lstStyle>
            <a:lvl1pPr>
              <a:defRPr/>
            </a:lvl1pPr>
          </a:lstStyle>
          <a:p>
            <a:pPr>
              <a:defRPr/>
            </a:pPr>
            <a:fld id="{6C34CDE2-2B0D-49B8-AB11-35CDAA0F8073}" type="slidenum">
              <a:rPr lang="en-GB" altLang="en-US"/>
              <a:pPr>
                <a:defRPr/>
              </a:pPr>
              <a:t>‹#›</a:t>
            </a:fld>
            <a:endParaRPr lang="en-GB" altLang="en-US"/>
          </a:p>
        </p:txBody>
      </p:sp>
    </p:spTree>
    <p:extLst>
      <p:ext uri="{BB962C8B-B14F-4D97-AF65-F5344CB8AC3E}">
        <p14:creationId xmlns:p14="http://schemas.microsoft.com/office/powerpoint/2010/main" val="32338976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Date Placeholder 3"/>
          <p:cNvSpPr>
            <a:spLocks noGrp="1"/>
          </p:cNvSpPr>
          <p:nvPr>
            <p:ph type="dt" sz="half" idx="10"/>
          </p:nvPr>
        </p:nvSpPr>
        <p:spPr/>
        <p:txBody>
          <a:bodyPr/>
          <a:lstStyle>
            <a:lvl1pPr>
              <a:defRPr/>
            </a:lvl1pPr>
          </a:lstStyle>
          <a:p>
            <a:pPr>
              <a:defRPr/>
            </a:pPr>
            <a:endParaRPr lang="en-GB" altLang="en-US"/>
          </a:p>
        </p:txBody>
      </p:sp>
      <p:sp>
        <p:nvSpPr>
          <p:cNvPr id="6" name="Footer Placeholder 4"/>
          <p:cNvSpPr>
            <a:spLocks noGrp="1"/>
          </p:cNvSpPr>
          <p:nvPr>
            <p:ph type="ftr" sz="quarter" idx="11"/>
          </p:nvPr>
        </p:nvSpPr>
        <p:spPr/>
        <p:txBody>
          <a:bodyPr/>
          <a:lstStyle>
            <a:lvl1pPr>
              <a:defRPr/>
            </a:lvl1pPr>
          </a:lstStyle>
          <a:p>
            <a:pPr>
              <a:defRPr/>
            </a:pPr>
            <a:endParaRPr lang="en-GB" altLang="en-US"/>
          </a:p>
        </p:txBody>
      </p:sp>
      <p:sp>
        <p:nvSpPr>
          <p:cNvPr id="7" name="Slide Number Placeholder 5"/>
          <p:cNvSpPr>
            <a:spLocks noGrp="1"/>
          </p:cNvSpPr>
          <p:nvPr>
            <p:ph type="sldNum" sz="quarter" idx="12"/>
          </p:nvPr>
        </p:nvSpPr>
        <p:spPr/>
        <p:txBody>
          <a:bodyPr/>
          <a:lstStyle>
            <a:lvl1pPr>
              <a:defRPr/>
            </a:lvl1pPr>
          </a:lstStyle>
          <a:p>
            <a:pPr>
              <a:defRPr/>
            </a:pPr>
            <a:fld id="{7D54AD52-F91A-4D19-9D21-D0D48C53CE10}" type="slidenum">
              <a:rPr lang="en-GB" altLang="en-US"/>
              <a:pPr>
                <a:defRPr/>
              </a:pPr>
              <a:t>‹#›</a:t>
            </a:fld>
            <a:endParaRPr lang="en-GB" altLang="en-US"/>
          </a:p>
        </p:txBody>
      </p:sp>
    </p:spTree>
    <p:extLst>
      <p:ext uri="{BB962C8B-B14F-4D97-AF65-F5344CB8AC3E}">
        <p14:creationId xmlns:p14="http://schemas.microsoft.com/office/powerpoint/2010/main" val="2804962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7" name="Date Placeholder 3"/>
          <p:cNvSpPr>
            <a:spLocks noGrp="1"/>
          </p:cNvSpPr>
          <p:nvPr>
            <p:ph type="dt" sz="half" idx="10"/>
          </p:nvPr>
        </p:nvSpPr>
        <p:spPr/>
        <p:txBody>
          <a:bodyPr/>
          <a:lstStyle>
            <a:lvl1pPr>
              <a:defRPr/>
            </a:lvl1pPr>
          </a:lstStyle>
          <a:p>
            <a:pPr>
              <a:defRPr/>
            </a:pPr>
            <a:endParaRPr lang="en-GB" altLang="en-US"/>
          </a:p>
        </p:txBody>
      </p:sp>
      <p:sp>
        <p:nvSpPr>
          <p:cNvPr id="8" name="Footer Placeholder 4"/>
          <p:cNvSpPr>
            <a:spLocks noGrp="1"/>
          </p:cNvSpPr>
          <p:nvPr>
            <p:ph type="ftr" sz="quarter" idx="11"/>
          </p:nvPr>
        </p:nvSpPr>
        <p:spPr/>
        <p:txBody>
          <a:bodyPr/>
          <a:lstStyle>
            <a:lvl1pPr>
              <a:defRPr/>
            </a:lvl1pPr>
          </a:lstStyle>
          <a:p>
            <a:pPr>
              <a:defRPr/>
            </a:pPr>
            <a:endParaRPr lang="en-GB" altLang="en-US"/>
          </a:p>
        </p:txBody>
      </p:sp>
      <p:sp>
        <p:nvSpPr>
          <p:cNvPr id="9" name="Slide Number Placeholder 5"/>
          <p:cNvSpPr>
            <a:spLocks noGrp="1"/>
          </p:cNvSpPr>
          <p:nvPr>
            <p:ph type="sldNum" sz="quarter" idx="12"/>
          </p:nvPr>
        </p:nvSpPr>
        <p:spPr/>
        <p:txBody>
          <a:bodyPr/>
          <a:lstStyle>
            <a:lvl1pPr>
              <a:defRPr/>
            </a:lvl1pPr>
          </a:lstStyle>
          <a:p>
            <a:pPr>
              <a:defRPr/>
            </a:pPr>
            <a:fld id="{1CEA2B7C-6596-470E-A1CD-5872B46A6EC9}" type="slidenum">
              <a:rPr lang="en-GB" altLang="en-US"/>
              <a:pPr>
                <a:defRPr/>
              </a:pPr>
              <a:t>‹#›</a:t>
            </a:fld>
            <a:endParaRPr lang="en-GB" altLang="en-US"/>
          </a:p>
        </p:txBody>
      </p:sp>
    </p:spTree>
    <p:extLst>
      <p:ext uri="{BB962C8B-B14F-4D97-AF65-F5344CB8AC3E}">
        <p14:creationId xmlns:p14="http://schemas.microsoft.com/office/powerpoint/2010/main" val="17919531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Date Placeholder 3"/>
          <p:cNvSpPr>
            <a:spLocks noGrp="1"/>
          </p:cNvSpPr>
          <p:nvPr>
            <p:ph type="dt" sz="half" idx="10"/>
          </p:nvPr>
        </p:nvSpPr>
        <p:spPr/>
        <p:txBody>
          <a:bodyPr/>
          <a:lstStyle>
            <a:lvl1pPr>
              <a:defRPr/>
            </a:lvl1pPr>
          </a:lstStyle>
          <a:p>
            <a:pPr>
              <a:defRPr/>
            </a:pPr>
            <a:endParaRPr lang="en-GB" altLang="en-US"/>
          </a:p>
        </p:txBody>
      </p:sp>
      <p:sp>
        <p:nvSpPr>
          <p:cNvPr id="4" name="Footer Placeholder 4"/>
          <p:cNvSpPr>
            <a:spLocks noGrp="1"/>
          </p:cNvSpPr>
          <p:nvPr>
            <p:ph type="ftr" sz="quarter" idx="11"/>
          </p:nvPr>
        </p:nvSpPr>
        <p:spPr/>
        <p:txBody>
          <a:bodyPr/>
          <a:lstStyle>
            <a:lvl1pPr>
              <a:defRPr/>
            </a:lvl1pPr>
          </a:lstStyle>
          <a:p>
            <a:pPr>
              <a:defRPr/>
            </a:pPr>
            <a:endParaRPr lang="en-GB" altLang="en-US"/>
          </a:p>
        </p:txBody>
      </p:sp>
      <p:sp>
        <p:nvSpPr>
          <p:cNvPr id="5" name="Slide Number Placeholder 5"/>
          <p:cNvSpPr>
            <a:spLocks noGrp="1"/>
          </p:cNvSpPr>
          <p:nvPr>
            <p:ph type="sldNum" sz="quarter" idx="12"/>
          </p:nvPr>
        </p:nvSpPr>
        <p:spPr/>
        <p:txBody>
          <a:bodyPr/>
          <a:lstStyle>
            <a:lvl1pPr>
              <a:defRPr/>
            </a:lvl1pPr>
          </a:lstStyle>
          <a:p>
            <a:pPr>
              <a:defRPr/>
            </a:pPr>
            <a:fld id="{7D446376-522C-4206-87B4-2CF8E59BA69F}" type="slidenum">
              <a:rPr lang="en-GB" altLang="en-US"/>
              <a:pPr>
                <a:defRPr/>
              </a:pPr>
              <a:t>‹#›</a:t>
            </a:fld>
            <a:endParaRPr lang="en-GB" altLang="en-US"/>
          </a:p>
        </p:txBody>
      </p:sp>
    </p:spTree>
    <p:extLst>
      <p:ext uri="{BB962C8B-B14F-4D97-AF65-F5344CB8AC3E}">
        <p14:creationId xmlns:p14="http://schemas.microsoft.com/office/powerpoint/2010/main" val="2642903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GB" altLang="en-US"/>
          </a:p>
        </p:txBody>
      </p:sp>
      <p:sp>
        <p:nvSpPr>
          <p:cNvPr id="3" name="Footer Placeholder 4"/>
          <p:cNvSpPr>
            <a:spLocks noGrp="1"/>
          </p:cNvSpPr>
          <p:nvPr>
            <p:ph type="ftr" sz="quarter" idx="11"/>
          </p:nvPr>
        </p:nvSpPr>
        <p:spPr/>
        <p:txBody>
          <a:bodyPr/>
          <a:lstStyle>
            <a:lvl1pPr>
              <a:defRPr/>
            </a:lvl1pPr>
          </a:lstStyle>
          <a:p>
            <a:pPr>
              <a:defRPr/>
            </a:pPr>
            <a:endParaRPr lang="en-GB" altLang="en-US"/>
          </a:p>
        </p:txBody>
      </p:sp>
      <p:sp>
        <p:nvSpPr>
          <p:cNvPr id="4" name="Slide Number Placeholder 5"/>
          <p:cNvSpPr>
            <a:spLocks noGrp="1"/>
          </p:cNvSpPr>
          <p:nvPr>
            <p:ph type="sldNum" sz="quarter" idx="12"/>
          </p:nvPr>
        </p:nvSpPr>
        <p:spPr/>
        <p:txBody>
          <a:bodyPr/>
          <a:lstStyle>
            <a:lvl1pPr>
              <a:defRPr/>
            </a:lvl1pPr>
          </a:lstStyle>
          <a:p>
            <a:pPr>
              <a:defRPr/>
            </a:pPr>
            <a:fld id="{D0026E3C-A676-4BA0-9E8C-360D23ADF82C}" type="slidenum">
              <a:rPr lang="en-GB" altLang="en-US"/>
              <a:pPr>
                <a:defRPr/>
              </a:pPr>
              <a:t>‹#›</a:t>
            </a:fld>
            <a:endParaRPr lang="en-GB" altLang="en-US"/>
          </a:p>
        </p:txBody>
      </p:sp>
    </p:spTree>
    <p:extLst>
      <p:ext uri="{BB962C8B-B14F-4D97-AF65-F5344CB8AC3E}">
        <p14:creationId xmlns:p14="http://schemas.microsoft.com/office/powerpoint/2010/main" val="2254076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GB" altLang="en-US"/>
          </a:p>
        </p:txBody>
      </p:sp>
      <p:sp>
        <p:nvSpPr>
          <p:cNvPr id="6" name="Footer Placeholder 4"/>
          <p:cNvSpPr>
            <a:spLocks noGrp="1"/>
          </p:cNvSpPr>
          <p:nvPr>
            <p:ph type="ftr" sz="quarter" idx="11"/>
          </p:nvPr>
        </p:nvSpPr>
        <p:spPr/>
        <p:txBody>
          <a:bodyPr/>
          <a:lstStyle>
            <a:lvl1pPr>
              <a:defRPr/>
            </a:lvl1pPr>
          </a:lstStyle>
          <a:p>
            <a:pPr>
              <a:defRPr/>
            </a:pPr>
            <a:endParaRPr lang="en-GB" altLang="en-US"/>
          </a:p>
        </p:txBody>
      </p:sp>
      <p:sp>
        <p:nvSpPr>
          <p:cNvPr id="7" name="Slide Number Placeholder 5"/>
          <p:cNvSpPr>
            <a:spLocks noGrp="1"/>
          </p:cNvSpPr>
          <p:nvPr>
            <p:ph type="sldNum" sz="quarter" idx="12"/>
          </p:nvPr>
        </p:nvSpPr>
        <p:spPr/>
        <p:txBody>
          <a:bodyPr/>
          <a:lstStyle>
            <a:lvl1pPr>
              <a:defRPr/>
            </a:lvl1pPr>
          </a:lstStyle>
          <a:p>
            <a:pPr>
              <a:defRPr/>
            </a:pPr>
            <a:fld id="{DE5A167D-FF26-47F8-99C7-9991C00AD203}" type="slidenum">
              <a:rPr lang="en-GB" altLang="en-US"/>
              <a:pPr>
                <a:defRPr/>
              </a:pPr>
              <a:t>‹#›</a:t>
            </a:fld>
            <a:endParaRPr lang="en-GB" altLang="en-US"/>
          </a:p>
        </p:txBody>
      </p:sp>
    </p:spTree>
    <p:extLst>
      <p:ext uri="{BB962C8B-B14F-4D97-AF65-F5344CB8AC3E}">
        <p14:creationId xmlns:p14="http://schemas.microsoft.com/office/powerpoint/2010/main" val="2283941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IE"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GB" altLang="en-US"/>
          </a:p>
        </p:txBody>
      </p:sp>
      <p:sp>
        <p:nvSpPr>
          <p:cNvPr id="6" name="Footer Placeholder 4"/>
          <p:cNvSpPr>
            <a:spLocks noGrp="1"/>
          </p:cNvSpPr>
          <p:nvPr>
            <p:ph type="ftr" sz="quarter" idx="11"/>
          </p:nvPr>
        </p:nvSpPr>
        <p:spPr/>
        <p:txBody>
          <a:bodyPr/>
          <a:lstStyle>
            <a:lvl1pPr>
              <a:defRPr/>
            </a:lvl1pPr>
          </a:lstStyle>
          <a:p>
            <a:pPr>
              <a:defRPr/>
            </a:pPr>
            <a:endParaRPr lang="en-GB" altLang="en-US"/>
          </a:p>
        </p:txBody>
      </p:sp>
      <p:sp>
        <p:nvSpPr>
          <p:cNvPr id="7" name="Slide Number Placeholder 5"/>
          <p:cNvSpPr>
            <a:spLocks noGrp="1"/>
          </p:cNvSpPr>
          <p:nvPr>
            <p:ph type="sldNum" sz="quarter" idx="12"/>
          </p:nvPr>
        </p:nvSpPr>
        <p:spPr/>
        <p:txBody>
          <a:bodyPr/>
          <a:lstStyle>
            <a:lvl1pPr>
              <a:defRPr/>
            </a:lvl1pPr>
          </a:lstStyle>
          <a:p>
            <a:pPr>
              <a:defRPr/>
            </a:pPr>
            <a:fld id="{EA4239AC-E772-4480-B55B-104F819DB8B5}" type="slidenum">
              <a:rPr lang="en-GB" altLang="en-US"/>
              <a:pPr>
                <a:defRPr/>
              </a:pPr>
              <a:t>‹#›</a:t>
            </a:fld>
            <a:endParaRPr lang="en-GB" altLang="en-US"/>
          </a:p>
        </p:txBody>
      </p:sp>
    </p:spTree>
    <p:extLst>
      <p:ext uri="{BB962C8B-B14F-4D97-AF65-F5344CB8AC3E}">
        <p14:creationId xmlns:p14="http://schemas.microsoft.com/office/powerpoint/2010/main" val="8415196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IE" altLang="en-US"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IE" alt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smtClean="0">
                <a:solidFill>
                  <a:schemeClr val="tx1">
                    <a:tint val="75000"/>
                  </a:schemeClr>
                </a:solidFill>
              </a:defRPr>
            </a:lvl1pPr>
          </a:lstStyle>
          <a:p>
            <a:pPr>
              <a:defRPr/>
            </a:pPr>
            <a:endParaRPr lang="en-GB"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smtClean="0">
                <a:solidFill>
                  <a:schemeClr val="tx1">
                    <a:tint val="75000"/>
                  </a:schemeClr>
                </a:solidFill>
              </a:defRPr>
            </a:lvl1pPr>
          </a:lstStyle>
          <a:p>
            <a:pPr>
              <a:defRPr/>
            </a:pPr>
            <a:endParaRPr lang="en-GB" alt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smtClean="0">
                <a:solidFill>
                  <a:schemeClr val="tx1">
                    <a:tint val="75000"/>
                  </a:schemeClr>
                </a:solidFill>
              </a:defRPr>
            </a:lvl1pPr>
          </a:lstStyle>
          <a:p>
            <a:pPr>
              <a:defRPr/>
            </a:pPr>
            <a:fld id="{C6C710AA-B0BC-4537-8D89-EA9BEF81A26C}" type="slidenum">
              <a:rPr lang="en-GB" altLang="en-US"/>
              <a:pPr>
                <a:defRPr/>
              </a:pPr>
              <a:t>‹#›</a:t>
            </a:fld>
            <a:endParaRPr lang="en-GB" altLang="en-US"/>
          </a:p>
        </p:txBody>
      </p:sp>
      <p:pic>
        <p:nvPicPr>
          <p:cNvPr id="1031" name="Picture 39"/>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6934200" y="6248400"/>
            <a:ext cx="2057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hf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6.xml"/><Relationship Id="rId6" Type="http://schemas.openxmlformats.org/officeDocument/2006/relationships/image" Target="../media/image6.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5"/>
          <p:cNvSpPr>
            <a:spLocks noGrp="1" noChangeArrowheads="1"/>
          </p:cNvSpPr>
          <p:nvPr>
            <p:ph type="ctrTitle"/>
          </p:nvPr>
        </p:nvSpPr>
        <p:spPr/>
        <p:txBody>
          <a:bodyPr/>
          <a:lstStyle/>
          <a:p>
            <a:r>
              <a:rPr lang="en-IE" sz="6000" b="1" dirty="0"/>
              <a:t>Licensing</a:t>
            </a:r>
            <a:endParaRPr lang="en-GB" altLang="en-US" sz="6000" b="1" dirty="0" smtClean="0"/>
          </a:p>
        </p:txBody>
      </p:sp>
      <p:sp>
        <p:nvSpPr>
          <p:cNvPr id="9219" name="Rectangle 3"/>
          <p:cNvSpPr>
            <a:spLocks noGrp="1" noChangeArrowheads="1"/>
          </p:cNvSpPr>
          <p:nvPr>
            <p:ph type="subTitle" idx="1"/>
          </p:nvPr>
        </p:nvSpPr>
        <p:spPr/>
        <p:txBody>
          <a:bodyPr/>
          <a:lstStyle/>
          <a:p>
            <a:pPr>
              <a:lnSpc>
                <a:spcPct val="90000"/>
              </a:lnSpc>
              <a:buClr>
                <a:schemeClr val="tx1"/>
              </a:buClr>
              <a:buFont typeface="Wingdings" pitchFamily="2" charset="2"/>
              <a:buChar char="§"/>
            </a:pPr>
            <a:r>
              <a:rPr lang="en-IE" sz="2400" dirty="0">
                <a:solidFill>
                  <a:srgbClr val="002060"/>
                </a:solidFill>
              </a:rPr>
              <a:t>Licensing is a common strategy to commercialise IP. It simply means that permission is granted by the owner of an IP right to another person or organisation to use the IP on agreed terms and conditions</a:t>
            </a:r>
          </a:p>
          <a:p>
            <a:pPr>
              <a:lnSpc>
                <a:spcPct val="90000"/>
              </a:lnSpc>
              <a:buClr>
                <a:schemeClr val="tx1"/>
              </a:buClr>
              <a:buFont typeface="Wingdings" pitchFamily="2" charset="2"/>
              <a:buChar char="§"/>
            </a:pPr>
            <a:endParaRPr lang="en-GB" altLang="en-US" sz="2400" dirty="0" smtClean="0">
              <a:latin typeface="Arial" pitchFamily="34" charset="0"/>
            </a:endParaRPr>
          </a:p>
        </p:txBody>
      </p:sp>
      <p:sp>
        <p:nvSpPr>
          <p:cNvPr id="2" name="Slide Number Placeholder 1"/>
          <p:cNvSpPr>
            <a:spLocks noGrp="1"/>
          </p:cNvSpPr>
          <p:nvPr>
            <p:ph type="sldNum" sz="quarter" idx="12"/>
          </p:nvPr>
        </p:nvSpPr>
        <p:spPr>
          <a:xfrm>
            <a:off x="251520" y="6309320"/>
            <a:ext cx="288032" cy="365125"/>
          </a:xfrm>
        </p:spPr>
        <p:txBody>
          <a:bodyPr/>
          <a:lstStyle/>
          <a:p>
            <a:pPr>
              <a:defRPr/>
            </a:pPr>
            <a:fld id="{8796DC9C-382F-40EB-9B90-37922751656D}" type="slidenum">
              <a:rPr lang="en-GB" altLang="en-US" smtClean="0"/>
              <a:pPr>
                <a:defRPr/>
              </a:pPr>
              <a:t>1</a:t>
            </a:fld>
            <a:endParaRPr lang="en-GB" alt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smtClean="0"/>
              <a:t>Franchising - a form of licence </a:t>
            </a:r>
            <a:r>
              <a:rPr lang="en-IE" b="1" dirty="0" smtClean="0"/>
              <a:t/>
            </a:r>
            <a:br>
              <a:rPr lang="en-IE" b="1" dirty="0" smtClean="0"/>
            </a:br>
            <a:endParaRPr lang="en-IE" dirty="0"/>
          </a:p>
        </p:txBody>
      </p:sp>
      <p:sp>
        <p:nvSpPr>
          <p:cNvPr id="3" name="Content Placeholder 2"/>
          <p:cNvSpPr>
            <a:spLocks noGrp="1"/>
          </p:cNvSpPr>
          <p:nvPr>
            <p:ph idx="1"/>
          </p:nvPr>
        </p:nvSpPr>
        <p:spPr>
          <a:xfrm>
            <a:off x="539552" y="1052736"/>
            <a:ext cx="8229600" cy="5040560"/>
          </a:xfrm>
        </p:spPr>
        <p:txBody>
          <a:bodyPr>
            <a:normAutofit fontScale="70000" lnSpcReduction="20000"/>
          </a:bodyPr>
          <a:lstStyle/>
          <a:p>
            <a:r>
              <a:rPr lang="en-IE" dirty="0" smtClean="0">
                <a:solidFill>
                  <a:srgbClr val="000066"/>
                </a:solidFill>
              </a:rPr>
              <a:t>When the owner of a successful business wants to expand without borrowing capital to develop, they can license IP to franchisees. This generally includes trade marks, logos, promotional material, the business system, various processes and shop fit-outs. </a:t>
            </a:r>
          </a:p>
          <a:p>
            <a:endParaRPr lang="en-IE" dirty="0" smtClean="0">
              <a:solidFill>
                <a:srgbClr val="000066"/>
              </a:solidFill>
            </a:endParaRPr>
          </a:p>
          <a:p>
            <a:r>
              <a:rPr lang="en-IE" dirty="0" smtClean="0">
                <a:solidFill>
                  <a:srgbClr val="000066"/>
                </a:solidFill>
              </a:rPr>
              <a:t>Franchising is a method or system for distributing goods and services. </a:t>
            </a:r>
          </a:p>
          <a:p>
            <a:endParaRPr lang="en-IE" dirty="0" smtClean="0">
              <a:solidFill>
                <a:srgbClr val="000066"/>
              </a:solidFill>
            </a:endParaRPr>
          </a:p>
          <a:p>
            <a:r>
              <a:rPr lang="en-IE" dirty="0" smtClean="0">
                <a:solidFill>
                  <a:srgbClr val="000066"/>
                </a:solidFill>
              </a:rPr>
              <a:t>The franchisor owns the IP rights over the marketing system, service method or special product. </a:t>
            </a:r>
          </a:p>
          <a:p>
            <a:endParaRPr lang="en-IE" dirty="0" smtClean="0">
              <a:solidFill>
                <a:srgbClr val="000066"/>
              </a:solidFill>
            </a:endParaRPr>
          </a:p>
          <a:p>
            <a:r>
              <a:rPr lang="en-IE" dirty="0" smtClean="0">
                <a:solidFill>
                  <a:srgbClr val="000066"/>
                </a:solidFill>
              </a:rPr>
              <a:t>The franchisee pays a fee or regular royalties for the right to use the IP rights- e.g. to trade under the brand name. </a:t>
            </a:r>
          </a:p>
          <a:p>
            <a:endParaRPr lang="en-IE" dirty="0" smtClean="0">
              <a:solidFill>
                <a:srgbClr val="000066"/>
              </a:solidFill>
            </a:endParaRPr>
          </a:p>
          <a:p>
            <a:r>
              <a:rPr lang="en-IE" dirty="0" smtClean="0">
                <a:solidFill>
                  <a:srgbClr val="000066"/>
                </a:solidFill>
              </a:rPr>
              <a:t>The franchisee benefits from coordinated marketing efforts and a developed and established business system. </a:t>
            </a:r>
          </a:p>
          <a:p>
            <a:endParaRPr lang="en-IE" dirty="0">
              <a:solidFill>
                <a:srgbClr val="000066"/>
              </a:solidFill>
            </a:endParaRPr>
          </a:p>
        </p:txBody>
      </p:sp>
    </p:spTree>
    <p:extLst>
      <p:ext uri="{BB962C8B-B14F-4D97-AF65-F5344CB8AC3E}">
        <p14:creationId xmlns:p14="http://schemas.microsoft.com/office/powerpoint/2010/main" val="2366556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en-IE" sz="3600" dirty="0"/>
              <a:t>Some familiar franchises</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1412776"/>
            <a:ext cx="1876425" cy="1228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20579" y="2916486"/>
            <a:ext cx="2152650" cy="1076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07904" y="1412776"/>
            <a:ext cx="1638182" cy="1228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31640" y="3221286"/>
            <a:ext cx="1224136" cy="11946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12888" y="4931271"/>
            <a:ext cx="1459361" cy="11521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12160" y="1433662"/>
            <a:ext cx="1495425" cy="752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479422" y="4797152"/>
            <a:ext cx="1866664" cy="121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316960" y="3221286"/>
            <a:ext cx="238125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1"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526510" y="4509120"/>
            <a:ext cx="1573882" cy="1338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116636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lstStyle/>
          <a:p>
            <a:r>
              <a:rPr lang="en-IE" sz="3200" b="1" dirty="0"/>
              <a:t>Define what is to be licenced </a:t>
            </a:r>
            <a:endParaRPr lang="en-GB" sz="3200" b="1" dirty="0"/>
          </a:p>
        </p:txBody>
      </p:sp>
      <p:sp>
        <p:nvSpPr>
          <p:cNvPr id="3" name="Content Placeholder 2"/>
          <p:cNvSpPr>
            <a:spLocks noGrp="1"/>
          </p:cNvSpPr>
          <p:nvPr>
            <p:ph idx="1"/>
          </p:nvPr>
        </p:nvSpPr>
        <p:spPr>
          <a:xfrm>
            <a:off x="323528" y="980728"/>
            <a:ext cx="8229600" cy="4464497"/>
          </a:xfrm>
        </p:spPr>
        <p:txBody>
          <a:bodyPr/>
          <a:lstStyle/>
          <a:p>
            <a:r>
              <a:rPr lang="en-IE" dirty="0">
                <a:solidFill>
                  <a:srgbClr val="002060"/>
                </a:solidFill>
              </a:rPr>
              <a:t>Licensing arrangements commonly involve copyright, patents, design and trade marks, but any type of intellectual property can be licensed. </a:t>
            </a:r>
          </a:p>
          <a:p>
            <a:r>
              <a:rPr lang="en-IE" dirty="0">
                <a:solidFill>
                  <a:srgbClr val="002060"/>
                </a:solidFill>
              </a:rPr>
              <a:t>Set out the subject matter and the protection:</a:t>
            </a:r>
          </a:p>
          <a:p>
            <a:pPr lvl="1"/>
            <a:r>
              <a:rPr lang="en-IE" dirty="0">
                <a:solidFill>
                  <a:srgbClr val="002060"/>
                </a:solidFill>
              </a:rPr>
              <a:t>Product, process, design information literary or artistic material, know how, trade secrets, brand etc.</a:t>
            </a:r>
          </a:p>
          <a:p>
            <a:pPr lvl="1"/>
            <a:r>
              <a:rPr lang="en-IE" dirty="0">
                <a:solidFill>
                  <a:srgbClr val="002060"/>
                </a:solidFill>
              </a:rPr>
              <a:t>Patent, registered design, unregistered design copyright, registered trade mark     </a:t>
            </a:r>
          </a:p>
          <a:p>
            <a:pPr lvl="1"/>
            <a:endParaRPr lang="en-IE" sz="2400" dirty="0" smtClean="0"/>
          </a:p>
          <a:p>
            <a:endParaRPr lang="en-GB" sz="2400" dirty="0"/>
          </a:p>
        </p:txBody>
      </p:sp>
      <p:sp>
        <p:nvSpPr>
          <p:cNvPr id="4" name="Slide Number Placeholder 3"/>
          <p:cNvSpPr>
            <a:spLocks noGrp="1"/>
          </p:cNvSpPr>
          <p:nvPr>
            <p:ph type="sldNum" sz="quarter" idx="12"/>
          </p:nvPr>
        </p:nvSpPr>
        <p:spPr>
          <a:xfrm>
            <a:off x="251520" y="6309320"/>
            <a:ext cx="288032" cy="365125"/>
          </a:xfrm>
        </p:spPr>
        <p:txBody>
          <a:bodyPr/>
          <a:lstStyle/>
          <a:p>
            <a:pPr>
              <a:defRPr/>
            </a:pPr>
            <a:fld id="{CB3C9B04-61CB-4D6A-9833-AD6CA019B474}" type="slidenum">
              <a:rPr lang="en-GB" altLang="en-US" smtClean="0"/>
              <a:pPr>
                <a:defRPr/>
              </a:pPr>
              <a:t>2</a:t>
            </a:fld>
            <a:endParaRPr lang="en-GB" altLang="en-US"/>
          </a:p>
        </p:txBody>
      </p:sp>
    </p:spTree>
    <p:extLst>
      <p:ext uri="{BB962C8B-B14F-4D97-AF65-F5344CB8AC3E}">
        <p14:creationId xmlns:p14="http://schemas.microsoft.com/office/powerpoint/2010/main" val="5104798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smtClean="0"/>
              <a:t>Define the scope (territory/exclusivity)</a:t>
            </a:r>
            <a:endParaRPr lang="en-IE" dirty="0"/>
          </a:p>
        </p:txBody>
      </p:sp>
      <p:sp>
        <p:nvSpPr>
          <p:cNvPr id="3" name="Content Placeholder 2"/>
          <p:cNvSpPr>
            <a:spLocks noGrp="1"/>
          </p:cNvSpPr>
          <p:nvPr>
            <p:ph idx="1"/>
          </p:nvPr>
        </p:nvSpPr>
        <p:spPr>
          <a:xfrm>
            <a:off x="457200" y="1196752"/>
            <a:ext cx="8229600" cy="4929411"/>
          </a:xfrm>
        </p:spPr>
        <p:txBody>
          <a:bodyPr>
            <a:normAutofit lnSpcReduction="10000"/>
          </a:bodyPr>
          <a:lstStyle/>
          <a:p>
            <a:pPr marL="0" indent="0">
              <a:buNone/>
            </a:pPr>
            <a:r>
              <a:rPr lang="fr-FR" sz="2400" b="1" dirty="0" smtClean="0">
                <a:solidFill>
                  <a:srgbClr val="002060"/>
                </a:solidFill>
              </a:rPr>
              <a:t>List the countries to </a:t>
            </a:r>
            <a:r>
              <a:rPr lang="fr-FR" sz="2400" b="1" dirty="0" err="1" smtClean="0">
                <a:solidFill>
                  <a:srgbClr val="002060"/>
                </a:solidFill>
              </a:rPr>
              <a:t>which</a:t>
            </a:r>
            <a:r>
              <a:rPr lang="fr-FR" sz="2400" b="1" dirty="0" smtClean="0">
                <a:solidFill>
                  <a:srgbClr val="002060"/>
                </a:solidFill>
              </a:rPr>
              <a:t> the licence </a:t>
            </a:r>
            <a:r>
              <a:rPr lang="fr-FR" sz="2400" b="1" dirty="0" err="1" smtClean="0">
                <a:solidFill>
                  <a:srgbClr val="002060"/>
                </a:solidFill>
              </a:rPr>
              <a:t>is</a:t>
            </a:r>
            <a:r>
              <a:rPr lang="fr-FR" sz="2400" b="1" dirty="0" smtClean="0">
                <a:solidFill>
                  <a:srgbClr val="002060"/>
                </a:solidFill>
              </a:rPr>
              <a:t> to </a:t>
            </a:r>
            <a:r>
              <a:rPr lang="fr-FR" sz="2400" b="1" dirty="0" err="1" smtClean="0">
                <a:solidFill>
                  <a:srgbClr val="002060"/>
                </a:solidFill>
              </a:rPr>
              <a:t>extend</a:t>
            </a:r>
            <a:r>
              <a:rPr lang="fr-FR" sz="2400" b="1" dirty="0" smtClean="0">
                <a:solidFill>
                  <a:srgbClr val="002060"/>
                </a:solidFill>
              </a:rPr>
              <a:t>.</a:t>
            </a:r>
          </a:p>
          <a:p>
            <a:pPr marL="0" indent="0">
              <a:buNone/>
            </a:pPr>
            <a:r>
              <a:rPr lang="fr-FR" sz="2400" b="1" dirty="0" smtClean="0">
                <a:solidFill>
                  <a:srgbClr val="002060"/>
                </a:solidFill>
              </a:rPr>
              <a:t>For </a:t>
            </a:r>
            <a:r>
              <a:rPr lang="fr-FR" sz="2400" b="1" dirty="0" err="1" smtClean="0">
                <a:solidFill>
                  <a:srgbClr val="002060"/>
                </a:solidFill>
              </a:rPr>
              <a:t>each</a:t>
            </a:r>
            <a:r>
              <a:rPr lang="fr-FR" sz="2400" b="1" dirty="0" smtClean="0">
                <a:solidFill>
                  <a:srgbClr val="002060"/>
                </a:solidFill>
              </a:rPr>
              <a:t> </a:t>
            </a:r>
            <a:r>
              <a:rPr lang="fr-FR" sz="2400" b="1" dirty="0" err="1" smtClean="0">
                <a:solidFill>
                  <a:srgbClr val="002060"/>
                </a:solidFill>
              </a:rPr>
              <a:t>territory</a:t>
            </a:r>
            <a:r>
              <a:rPr lang="fr-FR" sz="2400" b="1" dirty="0" smtClean="0">
                <a:solidFill>
                  <a:srgbClr val="002060"/>
                </a:solidFill>
              </a:rPr>
              <a:t> </a:t>
            </a:r>
            <a:r>
              <a:rPr lang="fr-FR" sz="2400" b="1" dirty="0" err="1" smtClean="0">
                <a:solidFill>
                  <a:srgbClr val="002060"/>
                </a:solidFill>
              </a:rPr>
              <a:t>indicate</a:t>
            </a:r>
            <a:r>
              <a:rPr lang="fr-FR" sz="2400" b="1" dirty="0" smtClean="0">
                <a:solidFill>
                  <a:srgbClr val="002060"/>
                </a:solidFill>
              </a:rPr>
              <a:t> </a:t>
            </a:r>
            <a:r>
              <a:rPr lang="fr-FR" sz="2400" b="1" dirty="0" err="1" smtClean="0">
                <a:solidFill>
                  <a:srgbClr val="002060"/>
                </a:solidFill>
              </a:rPr>
              <a:t>whether</a:t>
            </a:r>
            <a:r>
              <a:rPr lang="fr-FR" sz="2400" b="1" dirty="0" smtClean="0">
                <a:solidFill>
                  <a:srgbClr val="002060"/>
                </a:solidFill>
              </a:rPr>
              <a:t> the licence </a:t>
            </a:r>
            <a:r>
              <a:rPr lang="fr-FR" sz="2400" b="1" dirty="0" err="1" smtClean="0">
                <a:solidFill>
                  <a:srgbClr val="002060"/>
                </a:solidFill>
              </a:rPr>
              <a:t>is</a:t>
            </a:r>
            <a:r>
              <a:rPr lang="fr-FR" sz="2400" b="1" dirty="0" smtClean="0">
                <a:solidFill>
                  <a:srgbClr val="002060"/>
                </a:solidFill>
              </a:rPr>
              <a:t> :</a:t>
            </a:r>
          </a:p>
          <a:p>
            <a:endParaRPr lang="fr-FR" sz="2400" dirty="0">
              <a:solidFill>
                <a:srgbClr val="002060"/>
              </a:solidFill>
            </a:endParaRPr>
          </a:p>
          <a:p>
            <a:r>
              <a:rPr lang="fr-FR" sz="2400" dirty="0" smtClean="0">
                <a:solidFill>
                  <a:srgbClr val="002060"/>
                </a:solidFill>
              </a:rPr>
              <a:t>an exclusive licence </a:t>
            </a:r>
          </a:p>
          <a:p>
            <a:pPr lvl="1"/>
            <a:r>
              <a:rPr lang="en-IE" sz="2400" dirty="0" smtClean="0">
                <a:solidFill>
                  <a:srgbClr val="002060"/>
                </a:solidFill>
              </a:rPr>
              <a:t>Exclusive </a:t>
            </a:r>
            <a:r>
              <a:rPr lang="en-IE" sz="2400" dirty="0">
                <a:solidFill>
                  <a:srgbClr val="002060"/>
                </a:solidFill>
              </a:rPr>
              <a:t>- only the person who is granted a licence, the licensee, can use the IP. The licensor is not entitled to use the IP. </a:t>
            </a:r>
            <a:endParaRPr lang="fr-FR" sz="2400" dirty="0" smtClean="0">
              <a:solidFill>
                <a:srgbClr val="002060"/>
              </a:solidFill>
            </a:endParaRPr>
          </a:p>
          <a:p>
            <a:r>
              <a:rPr lang="fr-FR" sz="2400" dirty="0" smtClean="0">
                <a:solidFill>
                  <a:srgbClr val="002060"/>
                </a:solidFill>
              </a:rPr>
              <a:t>a sole licence </a:t>
            </a:r>
          </a:p>
          <a:p>
            <a:pPr lvl="1"/>
            <a:r>
              <a:rPr lang="en-IE" sz="2400" b="0" i="0" u="none" strike="noStrike" baseline="0" dirty="0" smtClean="0">
                <a:solidFill>
                  <a:srgbClr val="002060"/>
                </a:solidFill>
              </a:rPr>
              <a:t>only the IP owner and licensee can use the IP. </a:t>
            </a:r>
            <a:endParaRPr lang="fr-FR" sz="2400" dirty="0" smtClean="0">
              <a:solidFill>
                <a:srgbClr val="002060"/>
              </a:solidFill>
            </a:endParaRPr>
          </a:p>
          <a:p>
            <a:r>
              <a:rPr lang="fr-FR" sz="2400" dirty="0" smtClean="0">
                <a:solidFill>
                  <a:srgbClr val="002060"/>
                </a:solidFill>
              </a:rPr>
              <a:t>a non-exclusive licence. </a:t>
            </a:r>
          </a:p>
          <a:p>
            <a:pPr lvl="1"/>
            <a:r>
              <a:rPr lang="en-IE" sz="2400" dirty="0" smtClean="0">
                <a:solidFill>
                  <a:srgbClr val="002060"/>
                </a:solidFill>
              </a:rPr>
              <a:t>the </a:t>
            </a:r>
            <a:r>
              <a:rPr lang="en-IE" sz="2400" dirty="0">
                <a:solidFill>
                  <a:srgbClr val="002060"/>
                </a:solidFill>
              </a:rPr>
              <a:t>IP owner may use and license to more than one licensee. </a:t>
            </a:r>
          </a:p>
        </p:txBody>
      </p:sp>
    </p:spTree>
    <p:extLst>
      <p:ext uri="{BB962C8B-B14F-4D97-AF65-F5344CB8AC3E}">
        <p14:creationId xmlns:p14="http://schemas.microsoft.com/office/powerpoint/2010/main" val="181343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Decide on the duration</a:t>
            </a:r>
            <a:endParaRPr lang="en-IE" dirty="0"/>
          </a:p>
        </p:txBody>
      </p:sp>
      <p:sp>
        <p:nvSpPr>
          <p:cNvPr id="3" name="Content Placeholder 2"/>
          <p:cNvSpPr>
            <a:spLocks noGrp="1"/>
          </p:cNvSpPr>
          <p:nvPr>
            <p:ph idx="1"/>
          </p:nvPr>
        </p:nvSpPr>
        <p:spPr>
          <a:xfrm>
            <a:off x="457200" y="1196752"/>
            <a:ext cx="8229600" cy="4929411"/>
          </a:xfrm>
        </p:spPr>
        <p:txBody>
          <a:bodyPr>
            <a:normAutofit fontScale="70000" lnSpcReduction="20000"/>
          </a:bodyPr>
          <a:lstStyle/>
          <a:p>
            <a:endParaRPr lang="en-IE" dirty="0"/>
          </a:p>
          <a:p>
            <a:pPr marL="0" indent="0">
              <a:buNone/>
            </a:pPr>
            <a:r>
              <a:rPr lang="en-IE" sz="3400" dirty="0">
                <a:solidFill>
                  <a:srgbClr val="002060"/>
                </a:solidFill>
              </a:rPr>
              <a:t>Is the licence: </a:t>
            </a:r>
          </a:p>
          <a:p>
            <a:pPr marL="0" indent="0">
              <a:buNone/>
            </a:pPr>
            <a:r>
              <a:rPr lang="en-IE" sz="3400" dirty="0">
                <a:solidFill>
                  <a:srgbClr val="002060"/>
                </a:solidFill>
              </a:rPr>
              <a:t>• </a:t>
            </a:r>
            <a:r>
              <a:rPr lang="en-IE" sz="3400" dirty="0" smtClean="0">
                <a:solidFill>
                  <a:srgbClr val="002060"/>
                </a:solidFill>
              </a:rPr>
              <a:t>to be of </a:t>
            </a:r>
            <a:r>
              <a:rPr lang="en-IE" sz="3400" dirty="0">
                <a:solidFill>
                  <a:srgbClr val="002060"/>
                </a:solidFill>
              </a:rPr>
              <a:t>indefinite duration (for the life of the IP); </a:t>
            </a:r>
          </a:p>
          <a:p>
            <a:pPr marL="0" indent="0">
              <a:buNone/>
            </a:pPr>
            <a:r>
              <a:rPr lang="en-IE" sz="3400" dirty="0">
                <a:solidFill>
                  <a:srgbClr val="002060"/>
                </a:solidFill>
              </a:rPr>
              <a:t>• for a fixed period (and if it is what is that period) </a:t>
            </a:r>
          </a:p>
          <a:p>
            <a:pPr marL="0" indent="0">
              <a:buNone/>
            </a:pPr>
            <a:r>
              <a:rPr lang="en-IE" sz="3400" dirty="0">
                <a:solidFill>
                  <a:srgbClr val="002060"/>
                </a:solidFill>
              </a:rPr>
              <a:t>• terminable by either party giving </a:t>
            </a:r>
            <a:r>
              <a:rPr lang="en-IE" sz="3400" dirty="0" smtClean="0">
                <a:solidFill>
                  <a:srgbClr val="002060"/>
                </a:solidFill>
              </a:rPr>
              <a:t>written notice </a:t>
            </a:r>
            <a:r>
              <a:rPr lang="en-IE" sz="3400" dirty="0">
                <a:solidFill>
                  <a:srgbClr val="002060"/>
                </a:solidFill>
              </a:rPr>
              <a:t>to the other (and if so under what circumstances)? It is assumed that the licence will be terminable for breach of contract or insolvency of a party. </a:t>
            </a:r>
            <a:endParaRPr lang="en-IE" sz="3400" dirty="0" smtClean="0">
              <a:solidFill>
                <a:srgbClr val="002060"/>
              </a:solidFill>
            </a:endParaRPr>
          </a:p>
          <a:p>
            <a:pPr marL="0" indent="0">
              <a:buNone/>
            </a:pPr>
            <a:endParaRPr lang="en-IE" sz="3400" dirty="0">
              <a:solidFill>
                <a:srgbClr val="002060"/>
              </a:solidFill>
            </a:endParaRPr>
          </a:p>
          <a:p>
            <a:pPr lvl="1"/>
            <a:r>
              <a:rPr lang="en-IE" sz="3000" dirty="0">
                <a:solidFill>
                  <a:srgbClr val="002060"/>
                </a:solidFill>
              </a:rPr>
              <a:t>May the </a:t>
            </a:r>
            <a:r>
              <a:rPr lang="en-IE" sz="3000" dirty="0" smtClean="0">
                <a:solidFill>
                  <a:srgbClr val="002060"/>
                </a:solidFill>
              </a:rPr>
              <a:t>licence be terminated </a:t>
            </a:r>
            <a:r>
              <a:rPr lang="en-IE" sz="3000" dirty="0">
                <a:solidFill>
                  <a:srgbClr val="002060"/>
                </a:solidFill>
              </a:rPr>
              <a:t>if there is a change in the </a:t>
            </a:r>
            <a:r>
              <a:rPr lang="en-IE" sz="3000" dirty="0" smtClean="0">
                <a:solidFill>
                  <a:srgbClr val="002060"/>
                </a:solidFill>
              </a:rPr>
              <a:t>ownership/ bankruptcy/ liquidation </a:t>
            </a:r>
            <a:r>
              <a:rPr lang="en-IE" sz="3000" dirty="0">
                <a:solidFill>
                  <a:srgbClr val="002060"/>
                </a:solidFill>
              </a:rPr>
              <a:t>of the </a:t>
            </a:r>
            <a:r>
              <a:rPr lang="en-IE" sz="3000" dirty="0" smtClean="0">
                <a:solidFill>
                  <a:srgbClr val="002060"/>
                </a:solidFill>
              </a:rPr>
              <a:t>licensor or the licensee? </a:t>
            </a:r>
            <a:endParaRPr lang="en-IE" sz="3000" dirty="0">
              <a:solidFill>
                <a:srgbClr val="002060"/>
              </a:solidFill>
            </a:endParaRPr>
          </a:p>
          <a:p>
            <a:pPr lvl="1"/>
            <a:r>
              <a:rPr lang="en-IE" sz="3000" dirty="0">
                <a:solidFill>
                  <a:srgbClr val="002060"/>
                </a:solidFill>
              </a:rPr>
              <a:t>What will happen on the termination/ expiry of the licence? </a:t>
            </a:r>
          </a:p>
          <a:p>
            <a:pPr lvl="1"/>
            <a:r>
              <a:rPr lang="en-IE" sz="3000" dirty="0">
                <a:solidFill>
                  <a:srgbClr val="002060"/>
                </a:solidFill>
              </a:rPr>
              <a:t>Are any provisions of the licence agreement to continue after termination/expiry and for what period? 	</a:t>
            </a:r>
          </a:p>
          <a:p>
            <a:endParaRPr lang="en-IE" sz="3400" dirty="0">
              <a:solidFill>
                <a:srgbClr val="002060"/>
              </a:solidFill>
            </a:endParaRPr>
          </a:p>
        </p:txBody>
      </p:sp>
    </p:spTree>
    <p:extLst>
      <p:ext uri="{BB962C8B-B14F-4D97-AF65-F5344CB8AC3E}">
        <p14:creationId xmlns:p14="http://schemas.microsoft.com/office/powerpoint/2010/main" val="16717204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dirty="0" smtClean="0"/>
              <a:t>Other terms and conditions </a:t>
            </a:r>
            <a:endParaRPr lang="en-IE" dirty="0"/>
          </a:p>
        </p:txBody>
      </p:sp>
      <p:sp>
        <p:nvSpPr>
          <p:cNvPr id="3" name="Content Placeholder 2"/>
          <p:cNvSpPr>
            <a:spLocks noGrp="1"/>
          </p:cNvSpPr>
          <p:nvPr>
            <p:ph idx="1"/>
          </p:nvPr>
        </p:nvSpPr>
        <p:spPr/>
        <p:txBody>
          <a:bodyPr>
            <a:normAutofit lnSpcReduction="10000"/>
          </a:bodyPr>
          <a:lstStyle/>
          <a:p>
            <a:r>
              <a:rPr lang="en-IE" dirty="0" smtClean="0">
                <a:solidFill>
                  <a:srgbClr val="002060"/>
                </a:solidFill>
              </a:rPr>
              <a:t>Clearly set out who will own any IP.</a:t>
            </a:r>
          </a:p>
          <a:p>
            <a:r>
              <a:rPr lang="en-IE" dirty="0" smtClean="0">
                <a:solidFill>
                  <a:srgbClr val="002060"/>
                </a:solidFill>
              </a:rPr>
              <a:t>Whether the licensor or licensee can transfer or sell on the licence or grant  other licences or sub licences elsewhere and if so under what conditions/ royalty payments .</a:t>
            </a:r>
          </a:p>
          <a:p>
            <a:r>
              <a:rPr lang="en-IE" dirty="0" smtClean="0">
                <a:solidFill>
                  <a:srgbClr val="002060"/>
                </a:solidFill>
              </a:rPr>
              <a:t>Who will own any improvements – how will these be dealt with and on what basis can they be used. </a:t>
            </a:r>
          </a:p>
          <a:p>
            <a:r>
              <a:rPr lang="en-IE" dirty="0" smtClean="0">
                <a:solidFill>
                  <a:srgbClr val="002060"/>
                </a:solidFill>
              </a:rPr>
              <a:t>Address any confidentiality issues.</a:t>
            </a:r>
          </a:p>
          <a:p>
            <a:endParaRPr lang="en-IE" dirty="0" smtClean="0"/>
          </a:p>
          <a:p>
            <a:endParaRPr lang="en-IE" dirty="0"/>
          </a:p>
        </p:txBody>
      </p:sp>
    </p:spTree>
    <p:extLst>
      <p:ext uri="{BB962C8B-B14F-4D97-AF65-F5344CB8AC3E}">
        <p14:creationId xmlns:p14="http://schemas.microsoft.com/office/powerpoint/2010/main" val="30734581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Decide on the royalty</a:t>
            </a:r>
            <a:endParaRPr lang="en-IE" dirty="0"/>
          </a:p>
        </p:txBody>
      </p:sp>
      <p:sp>
        <p:nvSpPr>
          <p:cNvPr id="3" name="Content Placeholder 2"/>
          <p:cNvSpPr>
            <a:spLocks noGrp="1"/>
          </p:cNvSpPr>
          <p:nvPr>
            <p:ph idx="1"/>
          </p:nvPr>
        </p:nvSpPr>
        <p:spPr>
          <a:xfrm>
            <a:off x="457200" y="1600200"/>
            <a:ext cx="8229600" cy="5141168"/>
          </a:xfrm>
        </p:spPr>
        <p:txBody>
          <a:bodyPr>
            <a:normAutofit/>
          </a:bodyPr>
          <a:lstStyle/>
          <a:p>
            <a:r>
              <a:rPr lang="en-IE" sz="2400" dirty="0" smtClean="0">
                <a:solidFill>
                  <a:srgbClr val="002060"/>
                </a:solidFill>
              </a:rPr>
              <a:t>Can be a percentage or a fee –or on a share of profit basis.</a:t>
            </a:r>
          </a:p>
          <a:p>
            <a:r>
              <a:rPr lang="en-IE" sz="2400" dirty="0" smtClean="0">
                <a:solidFill>
                  <a:srgbClr val="002060"/>
                </a:solidFill>
              </a:rPr>
              <a:t>Can be fixed or can vary (e.g. increase as product  or new technology becomes established).</a:t>
            </a:r>
          </a:p>
          <a:p>
            <a:r>
              <a:rPr lang="en-IE" sz="2400" dirty="0" smtClean="0">
                <a:solidFill>
                  <a:srgbClr val="002060"/>
                </a:solidFill>
              </a:rPr>
              <a:t>No hard and fast rules – likely to require negotiation</a:t>
            </a:r>
          </a:p>
        </p:txBody>
      </p:sp>
      <p:sp>
        <p:nvSpPr>
          <p:cNvPr id="4" name="Oval Callout 3"/>
          <p:cNvSpPr/>
          <p:nvPr/>
        </p:nvSpPr>
        <p:spPr>
          <a:xfrm>
            <a:off x="323528" y="3717032"/>
            <a:ext cx="8208912" cy="2736304"/>
          </a:xfrm>
          <a:prstGeom prst="wedgeEllipseCallout">
            <a:avLst>
              <a:gd name="adj1" fmla="val -19019"/>
              <a:gd name="adj2" fmla="val 4578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00100" lvl="1" indent="-342900">
              <a:buFont typeface="Arial" pitchFamily="34" charset="0"/>
              <a:buChar char="•"/>
            </a:pPr>
            <a:r>
              <a:rPr lang="en-IE" sz="2400" dirty="0" smtClean="0">
                <a:solidFill>
                  <a:srgbClr val="002060"/>
                </a:solidFill>
              </a:rPr>
              <a:t>For simple products  average 3-5% of price</a:t>
            </a:r>
          </a:p>
          <a:p>
            <a:pPr marL="800100" lvl="1" indent="-342900">
              <a:buFont typeface="Arial" pitchFamily="34" charset="0"/>
              <a:buChar char="•"/>
            </a:pPr>
            <a:r>
              <a:rPr lang="en-IE" sz="2400" dirty="0" smtClean="0">
                <a:solidFill>
                  <a:srgbClr val="002060"/>
                </a:solidFill>
              </a:rPr>
              <a:t>High profit –low volume (electronics, drugs) 15-30% of price.</a:t>
            </a:r>
          </a:p>
          <a:p>
            <a:pPr marL="800100" lvl="1" indent="-342900">
              <a:buFont typeface="Arial" pitchFamily="34" charset="0"/>
              <a:buChar char="•"/>
            </a:pPr>
            <a:r>
              <a:rPr lang="en-IE" sz="2400" dirty="0" smtClean="0">
                <a:solidFill>
                  <a:srgbClr val="002060"/>
                </a:solidFill>
              </a:rPr>
              <a:t>Low cost high volume bulk production 5% down to 0.1%</a:t>
            </a:r>
            <a:endParaRPr lang="en-IE" sz="2400" dirty="0">
              <a:solidFill>
                <a:srgbClr val="002060"/>
              </a:solidFill>
            </a:endParaRPr>
          </a:p>
        </p:txBody>
      </p:sp>
    </p:spTree>
    <p:extLst>
      <p:ext uri="{BB962C8B-B14F-4D97-AF65-F5344CB8AC3E}">
        <p14:creationId xmlns:p14="http://schemas.microsoft.com/office/powerpoint/2010/main" val="13865926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smtClean="0"/>
              <a:t>Performance (Guarantee/Limitation)</a:t>
            </a:r>
            <a:endParaRPr lang="en-IE" dirty="0"/>
          </a:p>
        </p:txBody>
      </p:sp>
      <p:sp>
        <p:nvSpPr>
          <p:cNvPr id="3" name="Content Placeholder 2"/>
          <p:cNvSpPr>
            <a:spLocks noGrp="1"/>
          </p:cNvSpPr>
          <p:nvPr>
            <p:ph idx="1"/>
          </p:nvPr>
        </p:nvSpPr>
        <p:spPr/>
        <p:txBody>
          <a:bodyPr>
            <a:normAutofit fontScale="85000" lnSpcReduction="20000"/>
          </a:bodyPr>
          <a:lstStyle/>
          <a:p>
            <a:endParaRPr lang="en-IE" dirty="0"/>
          </a:p>
          <a:p>
            <a:r>
              <a:rPr lang="en-IE" dirty="0">
                <a:solidFill>
                  <a:srgbClr val="002060"/>
                </a:solidFill>
              </a:rPr>
              <a:t>Are there any minimum payments? If yes, what are they? </a:t>
            </a:r>
          </a:p>
          <a:p>
            <a:r>
              <a:rPr lang="en-IE" dirty="0">
                <a:solidFill>
                  <a:srgbClr val="002060"/>
                </a:solidFill>
              </a:rPr>
              <a:t>Will the licensee have to meet any sales or other targets? </a:t>
            </a:r>
            <a:r>
              <a:rPr lang="en-IE" dirty="0" smtClean="0">
                <a:solidFill>
                  <a:srgbClr val="002060"/>
                </a:solidFill>
              </a:rPr>
              <a:t> Define them. </a:t>
            </a:r>
            <a:endParaRPr lang="en-IE" dirty="0">
              <a:solidFill>
                <a:srgbClr val="002060"/>
              </a:solidFill>
            </a:endParaRPr>
          </a:p>
          <a:p>
            <a:r>
              <a:rPr lang="en-IE" dirty="0" smtClean="0">
                <a:solidFill>
                  <a:srgbClr val="002060"/>
                </a:solidFill>
              </a:rPr>
              <a:t>Set out how any </a:t>
            </a:r>
            <a:r>
              <a:rPr lang="en-IE" dirty="0">
                <a:solidFill>
                  <a:srgbClr val="002060"/>
                </a:solidFill>
              </a:rPr>
              <a:t>targets </a:t>
            </a:r>
            <a:r>
              <a:rPr lang="en-IE" dirty="0" smtClean="0">
                <a:solidFill>
                  <a:srgbClr val="002060"/>
                </a:solidFill>
              </a:rPr>
              <a:t>are to be </a:t>
            </a:r>
            <a:r>
              <a:rPr lang="en-IE" dirty="0">
                <a:solidFill>
                  <a:srgbClr val="002060"/>
                </a:solidFill>
              </a:rPr>
              <a:t>reviewed during the licence </a:t>
            </a:r>
            <a:r>
              <a:rPr lang="en-IE" dirty="0" smtClean="0">
                <a:solidFill>
                  <a:srgbClr val="002060"/>
                </a:solidFill>
              </a:rPr>
              <a:t>period. </a:t>
            </a:r>
            <a:endParaRPr lang="en-IE" dirty="0">
              <a:solidFill>
                <a:srgbClr val="002060"/>
              </a:solidFill>
            </a:endParaRPr>
          </a:p>
          <a:p>
            <a:r>
              <a:rPr lang="en-IE" dirty="0" smtClean="0">
                <a:solidFill>
                  <a:srgbClr val="002060"/>
                </a:solidFill>
              </a:rPr>
              <a:t>Define the </a:t>
            </a:r>
            <a:r>
              <a:rPr lang="en-IE" dirty="0">
                <a:solidFill>
                  <a:srgbClr val="002060"/>
                </a:solidFill>
              </a:rPr>
              <a:t>consequences of not meeting any targets (e.g. loss of exclusivity or termination of the licence)? </a:t>
            </a:r>
          </a:p>
          <a:p>
            <a:r>
              <a:rPr lang="en-IE" dirty="0" smtClean="0">
                <a:solidFill>
                  <a:srgbClr val="002060"/>
                </a:solidFill>
              </a:rPr>
              <a:t>Do you as the </a:t>
            </a:r>
            <a:r>
              <a:rPr lang="en-IE" dirty="0">
                <a:solidFill>
                  <a:srgbClr val="002060"/>
                </a:solidFill>
              </a:rPr>
              <a:t>licensor </a:t>
            </a:r>
            <a:r>
              <a:rPr lang="en-IE" dirty="0" smtClean="0">
                <a:solidFill>
                  <a:srgbClr val="002060"/>
                </a:solidFill>
              </a:rPr>
              <a:t>have a </a:t>
            </a:r>
            <a:r>
              <a:rPr lang="en-IE" dirty="0">
                <a:solidFill>
                  <a:srgbClr val="002060"/>
                </a:solidFill>
              </a:rPr>
              <a:t>right to audit the licensee’s books? 	</a:t>
            </a:r>
          </a:p>
          <a:p>
            <a:endParaRPr lang="en-IE" dirty="0">
              <a:solidFill>
                <a:srgbClr val="002060"/>
              </a:solidFill>
            </a:endParaRPr>
          </a:p>
        </p:txBody>
      </p:sp>
    </p:spTree>
    <p:extLst>
      <p:ext uri="{BB962C8B-B14F-4D97-AF65-F5344CB8AC3E}">
        <p14:creationId xmlns:p14="http://schemas.microsoft.com/office/powerpoint/2010/main" val="23647123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smtClean="0"/>
              <a:t>Obligations, controls and warranties</a:t>
            </a:r>
            <a:endParaRPr lang="en-IE" dirty="0"/>
          </a:p>
        </p:txBody>
      </p:sp>
      <p:sp>
        <p:nvSpPr>
          <p:cNvPr id="3" name="Content Placeholder 2"/>
          <p:cNvSpPr>
            <a:spLocks noGrp="1"/>
          </p:cNvSpPr>
          <p:nvPr>
            <p:ph idx="1"/>
          </p:nvPr>
        </p:nvSpPr>
        <p:spPr/>
        <p:txBody>
          <a:bodyPr>
            <a:normAutofit lnSpcReduction="10000"/>
          </a:bodyPr>
          <a:lstStyle/>
          <a:p>
            <a:r>
              <a:rPr lang="en-IE" dirty="0" smtClean="0">
                <a:solidFill>
                  <a:srgbClr val="002060"/>
                </a:solidFill>
              </a:rPr>
              <a:t>Licence agreement should state who is responsible for obtaining, maintaining and enforcing IP protection against infringers.</a:t>
            </a:r>
          </a:p>
          <a:p>
            <a:r>
              <a:rPr lang="en-IE" dirty="0" smtClean="0">
                <a:solidFill>
                  <a:srgbClr val="002060"/>
                </a:solidFill>
              </a:rPr>
              <a:t>Will the </a:t>
            </a:r>
            <a:r>
              <a:rPr lang="en-IE" dirty="0">
                <a:solidFill>
                  <a:srgbClr val="002060"/>
                </a:solidFill>
              </a:rPr>
              <a:t>licensor give any warranty: </a:t>
            </a:r>
          </a:p>
          <a:p>
            <a:pPr marL="800100" lvl="2" indent="0">
              <a:buNone/>
            </a:pPr>
            <a:r>
              <a:rPr lang="en-IE" dirty="0" smtClean="0">
                <a:solidFill>
                  <a:srgbClr val="002060"/>
                </a:solidFill>
              </a:rPr>
              <a:t>as </a:t>
            </a:r>
            <a:r>
              <a:rPr lang="en-IE" dirty="0">
                <a:solidFill>
                  <a:srgbClr val="002060"/>
                </a:solidFill>
              </a:rPr>
              <a:t>to its ownership of the IP/ its right to license; </a:t>
            </a:r>
          </a:p>
          <a:p>
            <a:pPr marL="800100" lvl="2" indent="0">
              <a:buNone/>
            </a:pPr>
            <a:r>
              <a:rPr lang="en-IE" dirty="0" smtClean="0">
                <a:solidFill>
                  <a:srgbClr val="002060"/>
                </a:solidFill>
              </a:rPr>
              <a:t>that </a:t>
            </a:r>
            <a:r>
              <a:rPr lang="en-IE" dirty="0">
                <a:solidFill>
                  <a:srgbClr val="002060"/>
                </a:solidFill>
              </a:rPr>
              <a:t>the licensed IP will not infringe third party rights; </a:t>
            </a:r>
          </a:p>
          <a:p>
            <a:pPr marL="800100" lvl="2" indent="0">
              <a:buNone/>
            </a:pPr>
            <a:r>
              <a:rPr lang="en-IE" dirty="0" smtClean="0">
                <a:solidFill>
                  <a:srgbClr val="002060"/>
                </a:solidFill>
              </a:rPr>
              <a:t>that </a:t>
            </a:r>
            <a:r>
              <a:rPr lang="en-IE" dirty="0">
                <a:solidFill>
                  <a:srgbClr val="002060"/>
                </a:solidFill>
              </a:rPr>
              <a:t>the licensed IP/material will comply with specification; </a:t>
            </a:r>
            <a:endParaRPr lang="en-IE" dirty="0" smtClean="0">
              <a:solidFill>
                <a:srgbClr val="002060"/>
              </a:solidFill>
            </a:endParaRPr>
          </a:p>
          <a:p>
            <a:r>
              <a:rPr lang="en-IE" dirty="0" smtClean="0">
                <a:solidFill>
                  <a:srgbClr val="002060"/>
                </a:solidFill>
              </a:rPr>
              <a:t> Will the licensor require the licensee to have quality controls – meet quality standards.</a:t>
            </a:r>
          </a:p>
          <a:p>
            <a:pPr marL="800100" lvl="2" indent="0">
              <a:buNone/>
            </a:pPr>
            <a:endParaRPr lang="en-IE" dirty="0">
              <a:solidFill>
                <a:srgbClr val="002060"/>
              </a:solidFill>
            </a:endParaRPr>
          </a:p>
          <a:p>
            <a:pPr marL="800100" lvl="2" indent="0">
              <a:buNone/>
            </a:pPr>
            <a:endParaRPr lang="en-IE" dirty="0"/>
          </a:p>
          <a:p>
            <a:endParaRPr lang="en-IE" dirty="0"/>
          </a:p>
        </p:txBody>
      </p:sp>
    </p:spTree>
    <p:extLst>
      <p:ext uri="{BB962C8B-B14F-4D97-AF65-F5344CB8AC3E}">
        <p14:creationId xmlns:p14="http://schemas.microsoft.com/office/powerpoint/2010/main" val="10010194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Jurisdiction</a:t>
            </a:r>
            <a:endParaRPr lang="en-IE" dirty="0"/>
          </a:p>
        </p:txBody>
      </p:sp>
      <p:sp>
        <p:nvSpPr>
          <p:cNvPr id="3" name="Content Placeholder 2"/>
          <p:cNvSpPr>
            <a:spLocks noGrp="1"/>
          </p:cNvSpPr>
          <p:nvPr>
            <p:ph idx="1"/>
          </p:nvPr>
        </p:nvSpPr>
        <p:spPr/>
        <p:txBody>
          <a:bodyPr>
            <a:normAutofit fontScale="92500"/>
          </a:bodyPr>
          <a:lstStyle/>
          <a:p>
            <a:r>
              <a:rPr lang="en-IE" dirty="0" smtClean="0">
                <a:solidFill>
                  <a:srgbClr val="002060"/>
                </a:solidFill>
              </a:rPr>
              <a:t>State how disputes will be settled.  (i.e. arbitration or litigation before the court)</a:t>
            </a:r>
          </a:p>
          <a:p>
            <a:r>
              <a:rPr lang="en-IE" dirty="0" smtClean="0">
                <a:solidFill>
                  <a:srgbClr val="002060"/>
                </a:solidFill>
              </a:rPr>
              <a:t>State the country’s laws that will apply (important  if parties are in different countries).</a:t>
            </a:r>
          </a:p>
          <a:p>
            <a:r>
              <a:rPr lang="en-IE" dirty="0" smtClean="0">
                <a:solidFill>
                  <a:srgbClr val="002060"/>
                </a:solidFill>
              </a:rPr>
              <a:t>Record licence on relevant IP register(s) (important to let others know what is licenced)</a:t>
            </a:r>
          </a:p>
          <a:p>
            <a:endParaRPr lang="en-IE" dirty="0">
              <a:solidFill>
                <a:srgbClr val="002060"/>
              </a:solidFill>
            </a:endParaRPr>
          </a:p>
          <a:p>
            <a:r>
              <a:rPr lang="en-IE" dirty="0" smtClean="0">
                <a:solidFill>
                  <a:srgbClr val="C00000"/>
                </a:solidFill>
              </a:rPr>
              <a:t>Get specialist legal advice </a:t>
            </a:r>
            <a:endParaRPr lang="en-IE" dirty="0">
              <a:solidFill>
                <a:srgbClr val="C00000"/>
              </a:solidFill>
            </a:endParaRPr>
          </a:p>
        </p:txBody>
      </p:sp>
    </p:spTree>
    <p:extLst>
      <p:ext uri="{BB962C8B-B14F-4D97-AF65-F5344CB8AC3E}">
        <p14:creationId xmlns:p14="http://schemas.microsoft.com/office/powerpoint/2010/main" val="22370999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7137</TotalTime>
  <Words>1234</Words>
  <Application>Microsoft Office PowerPoint</Application>
  <PresentationFormat>On-screen Show (4:3)</PresentationFormat>
  <Paragraphs>105</Paragraphs>
  <Slides>11</Slides>
  <Notes>8</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Licensing</vt:lpstr>
      <vt:lpstr>Define what is to be licenced </vt:lpstr>
      <vt:lpstr>Define the scope (territory/exclusivity)</vt:lpstr>
      <vt:lpstr>Decide on the duration</vt:lpstr>
      <vt:lpstr>Other terms and conditions </vt:lpstr>
      <vt:lpstr>Decide on the royalty</vt:lpstr>
      <vt:lpstr>Performance (Guarantee/Limitation)</vt:lpstr>
      <vt:lpstr>Obligations, controls and warranties</vt:lpstr>
      <vt:lpstr>Jurisdiction</vt:lpstr>
      <vt:lpstr>Franchising - a form of licence  </vt:lpstr>
      <vt:lpstr>Some familiar franchises</vt:lpstr>
    </vt:vector>
  </TitlesOfParts>
  <Company>Department of Enterprise, Trade and Employment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Department of Enterprise, Trade and Employment</dc:creator>
  <cp:lastModifiedBy>Shannon</cp:lastModifiedBy>
  <cp:revision>338</cp:revision>
  <cp:lastPrinted>2017-09-20T15:16:32Z</cp:lastPrinted>
  <dcterms:created xsi:type="dcterms:W3CDTF">2006-02-21T10:05:28Z</dcterms:created>
  <dcterms:modified xsi:type="dcterms:W3CDTF">2018-05-31T13:17:58Z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