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5"/>
  </p:notesMasterIdLst>
  <p:sldIdLst>
    <p:sldId id="256" r:id="rId2"/>
    <p:sldId id="419" r:id="rId3"/>
    <p:sldId id="420" r:id="rId4"/>
    <p:sldId id="363" r:id="rId5"/>
    <p:sldId id="315" r:id="rId6"/>
    <p:sldId id="342" r:id="rId7"/>
    <p:sldId id="351" r:id="rId8"/>
    <p:sldId id="352" r:id="rId9"/>
    <p:sldId id="353" r:id="rId10"/>
    <p:sldId id="354" r:id="rId11"/>
    <p:sldId id="356" r:id="rId12"/>
    <p:sldId id="357" r:id="rId13"/>
    <p:sldId id="358" r:id="rId14"/>
  </p:sldIdLst>
  <p:sldSz cx="9144000" cy="6858000" type="screen4x3"/>
  <p:notesSz cx="7086600" cy="102108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16">
          <p15:clr>
            <a:srgbClr val="A4A3A4"/>
          </p15:clr>
        </p15:guide>
        <p15:guide id="2" pos="22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7CC4"/>
    <a:srgbClr val="0066CC"/>
    <a:srgbClr val="3366CC"/>
    <a:srgbClr val="336699"/>
    <a:srgbClr val="B2B2B2"/>
    <a:srgbClr val="FF9900"/>
    <a:srgbClr val="A50021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2" autoAdjust="0"/>
    <p:restoredTop sz="86355" autoAdjust="0"/>
  </p:normalViewPr>
  <p:slideViewPr>
    <p:cSldViewPr>
      <p:cViewPr varScale="1">
        <p:scale>
          <a:sx n="71" d="100"/>
          <a:sy n="71" d="100"/>
        </p:scale>
        <p:origin x="283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1757" y="77"/>
      </p:cViewPr>
      <p:guideLst>
        <p:guide orient="horz" pos="3216"/>
        <p:guide pos="22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837" tIns="49419" rIns="98837" bIns="49419" numCol="1" anchor="t" anchorCtr="0" compatLnSpc="1">
            <a:prstTxWarp prst="textNoShape">
              <a:avLst/>
            </a:prstTxWarp>
          </a:bodyPr>
          <a:lstStyle>
            <a:lvl1pPr defTabSz="989013">
              <a:defRPr sz="1300"/>
            </a:lvl1pPr>
          </a:lstStyle>
          <a:p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4788" y="0"/>
            <a:ext cx="307022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837" tIns="49419" rIns="98837" bIns="49419" numCol="1" anchor="t" anchorCtr="0" compatLnSpc="1">
            <a:prstTxWarp prst="textNoShape">
              <a:avLst/>
            </a:prstTxWarp>
          </a:bodyPr>
          <a:lstStyle>
            <a:lvl1pPr algn="r" defTabSz="989013">
              <a:defRPr sz="1300"/>
            </a:lvl1pPr>
          </a:lstStyle>
          <a:p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5175"/>
            <a:ext cx="5105400" cy="3829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025" y="4849813"/>
            <a:ext cx="5670550" cy="459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837" tIns="49419" rIns="98837" bIns="494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98038"/>
            <a:ext cx="307022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837" tIns="49419" rIns="98837" bIns="49419" numCol="1" anchor="b" anchorCtr="0" compatLnSpc="1">
            <a:prstTxWarp prst="textNoShape">
              <a:avLst/>
            </a:prstTxWarp>
          </a:bodyPr>
          <a:lstStyle>
            <a:lvl1pPr defTabSz="989013">
              <a:defRPr sz="1300"/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788" y="9698038"/>
            <a:ext cx="307022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837" tIns="49419" rIns="98837" bIns="49419" numCol="1" anchor="b" anchorCtr="0" compatLnSpc="1">
            <a:prstTxWarp prst="textNoShape">
              <a:avLst/>
            </a:prstTxWarp>
          </a:bodyPr>
          <a:lstStyle>
            <a:lvl1pPr algn="r" defTabSz="989013">
              <a:defRPr sz="1300"/>
            </a:lvl1pPr>
          </a:lstStyle>
          <a:p>
            <a:fld id="{F3C50226-F69E-4F6C-95ED-2FB900FE3FA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9469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89F788-EC26-467E-93B1-214159D8ABCE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397656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50226-F69E-4F6C-95ED-2FB900FE3FA4}" type="slidenum">
              <a:rPr lang="en-GB" altLang="en-US" smtClean="0"/>
              <a:pPr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70780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E1A1E0-F091-4D47-AF72-DE2489F1DE5E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2161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5A098-0CEA-43E5-AE55-2B632FE69738}" type="slidenum">
              <a:rPr lang="en-GB" altLang="en-US"/>
              <a:pPr/>
              <a:t>12</a:t>
            </a:fld>
            <a:endParaRPr lang="en-GB" altLang="en-US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151416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50226-F69E-4F6C-95ED-2FB900FE3FA4}" type="slidenum">
              <a:rPr lang="en-GB" altLang="en-US" smtClean="0"/>
              <a:pPr/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0051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9A312B-D664-4F39-BFF4-2F428DE796C6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70333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D580B9-DBF7-48C6-B316-8960FBB12732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87187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88798F-966F-4716-965D-68F19F50AB8C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255768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8D13CD-DAB5-4A5C-AA39-1AF454E96290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00542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9F7740-5FA8-4CD1-912D-93C64C89DD9E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529072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F24521-0565-4234-91D7-8B13463E856D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650953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50226-F69E-4F6C-95ED-2FB900FE3FA4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43805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50226-F69E-4F6C-95ED-2FB900FE3FA4}" type="slidenum">
              <a:rPr lang="en-GB" altLang="en-US" smtClean="0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5196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484313"/>
            <a:ext cx="8207375" cy="9366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altLang="en-US" noProof="0"/>
              <a:t>Click to edit Master title style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2636838"/>
            <a:ext cx="8207375" cy="2808287"/>
          </a:xfrm>
        </p:spPr>
        <p:txBody>
          <a:bodyPr/>
          <a:lstStyle>
            <a:lvl1pPr marL="0" indent="0"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altLang="en-US" noProof="0"/>
              <a:t>Click to edit Master subtitle style</a:t>
            </a:r>
          </a:p>
          <a:p>
            <a:pPr lvl="0"/>
            <a:endParaRPr lang="en-GB" altLang="en-US" noProof="0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AAF28B6-59DC-4D3B-A5C6-EC18D4E0316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47150-FF38-4175-9A4F-0865A849019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0393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4149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4149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812A07-2199-492B-944D-687CB5BE0D4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2449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D7C9-424F-480F-8CC1-1B12239104A5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613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038128" y="5920804"/>
            <a:ext cx="2895600" cy="476250"/>
          </a:xfrm>
        </p:spPr>
        <p:txBody>
          <a:bodyPr/>
          <a:lstStyle/>
          <a:p>
            <a:endParaRPr lang="en-GB" alt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D7C9-424F-480F-8CC1-1B12239104A5}" type="slidenum">
              <a:rPr lang="en-GB" altLang="en-US" smtClean="0"/>
              <a:pPr/>
              <a:t>‹#›</a:t>
            </a:fld>
            <a:endParaRPr lang="en-GB" altLang="en-US"/>
          </a:p>
        </p:txBody>
      </p:sp>
      <p:sp>
        <p:nvSpPr>
          <p:cNvPr id="11" name="Footer Placeholder 10"/>
          <p:cNvSpPr txBox="1">
            <a:spLocks/>
          </p:cNvSpPr>
          <p:nvPr userDrawn="1"/>
        </p:nvSpPr>
        <p:spPr bwMode="auto">
          <a:xfrm>
            <a:off x="3347864" y="6313487"/>
            <a:ext cx="2895600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1329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4060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628775"/>
            <a:ext cx="4038600" cy="4060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915816" y="5662612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984047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4AB2B12-59C2-4B6C-A06F-EC19705534C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1425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81350" y="6189663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A308F-AEAE-41FF-BC39-BCE4AF76B9E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37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75856" y="5517232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B1803C-51AB-444F-A80C-3F4B5605264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7520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9AB878-5134-48F8-9652-A112C9D5942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381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03848" y="5572919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305CE-E53C-4B97-AEA7-3B3EEE717EC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416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2C41A2-20CF-4984-8B1F-ED264EC092D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58284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 40pt</a:t>
            </a:r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1EAD7C9-424F-480F-8CC1-1B12239104A5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93191" name="Picture 7" descr="Enterprise Ireland PowerPoint Strip_Blu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49938"/>
            <a:ext cx="9145588" cy="100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319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28775"/>
            <a:ext cx="8229600" cy="406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 28pt</a:t>
            </a:r>
          </a:p>
          <a:p>
            <a:pPr lvl="1"/>
            <a:r>
              <a:rPr lang="en-GB" altLang="en-US"/>
              <a:t>Second level 24pt</a:t>
            </a:r>
          </a:p>
          <a:p>
            <a:pPr lvl="2"/>
            <a:r>
              <a:rPr lang="en-GB" altLang="en-US"/>
              <a:t>Third level 20pt</a:t>
            </a:r>
          </a:p>
          <a:p>
            <a:pPr lvl="3"/>
            <a:r>
              <a:rPr lang="en-GB" altLang="en-US"/>
              <a:t>Fourth level 18pt</a:t>
            </a:r>
          </a:p>
          <a:p>
            <a:pPr lvl="4"/>
            <a:r>
              <a:rPr lang="en-GB" altLang="en-US"/>
              <a:t>Fifth level 16pt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rgbClr val="666666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666666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666666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666666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666666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666666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666666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666666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666666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666666"/>
        </a:buClr>
        <a:buSzPct val="14000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666666"/>
        </a:buClr>
        <a:buSzPct val="12500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666666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666666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666666"/>
        </a:buClr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5656" y="1412776"/>
            <a:ext cx="7271469" cy="2088232"/>
          </a:xfrm>
        </p:spPr>
        <p:txBody>
          <a:bodyPr/>
          <a:lstStyle/>
          <a:p>
            <a:r>
              <a:rPr lang="en-IE" altLang="en-US" sz="3600" dirty="0"/>
              <a:t>Capturing Creativity:</a:t>
            </a:r>
            <a:br>
              <a:rPr lang="en-IE" altLang="en-US" sz="3600" dirty="0"/>
            </a:br>
            <a:r>
              <a:rPr lang="en-IE" altLang="en-US" sz="2400" i="1" dirty="0"/>
              <a:t>Intellectual Asset Management and IP Strategy.</a:t>
            </a:r>
            <a:endParaRPr lang="en-GB" altLang="en-US" sz="2400" i="1" dirty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2708275"/>
            <a:ext cx="8207375" cy="331311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IE" altLang="en-US" sz="2000" dirty="0"/>
          </a:p>
          <a:p>
            <a:pPr>
              <a:lnSpc>
                <a:spcPct val="90000"/>
              </a:lnSpc>
              <a:buFontTx/>
              <a:buNone/>
            </a:pPr>
            <a:endParaRPr lang="en-IE" altLang="en-US" sz="1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IE" altLang="en-US" sz="1800" b="1" dirty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IE" altLang="en-US" sz="2000" b="1" dirty="0"/>
              <a:t>	</a:t>
            </a:r>
            <a:endParaRPr lang="en-IE" altLang="en-US" sz="18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IE" altLang="en-US" sz="1800" dirty="0"/>
              <a:t>Intellectual Property Awareness Programme – June 2018</a:t>
            </a:r>
            <a:endParaRPr lang="en-GB" altLang="en-US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6A56CB-2359-4902-9646-70C1233106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416160" y="809829"/>
            <a:ext cx="3783632" cy="3505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3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15" t="12318" r="14499" b="9204"/>
          <a:stretch>
            <a:fillRect/>
          </a:stretch>
        </p:blipFill>
        <p:spPr bwMode="auto">
          <a:xfrm>
            <a:off x="3348038" y="2492375"/>
            <a:ext cx="5219700" cy="383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7331" name="AutoShape 3"/>
          <p:cNvSpPr>
            <a:spLocks noChangeArrowheads="1"/>
          </p:cNvSpPr>
          <p:nvPr/>
        </p:nvSpPr>
        <p:spPr bwMode="auto">
          <a:xfrm>
            <a:off x="0" y="4797425"/>
            <a:ext cx="3732213" cy="1335088"/>
          </a:xfrm>
          <a:prstGeom prst="can">
            <a:avLst>
              <a:gd name="adj" fmla="val 25000"/>
            </a:avLst>
          </a:prstGeom>
          <a:solidFill>
            <a:srgbClr val="C0C0C0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IE" altLang="en-US" b="1">
                <a:solidFill>
                  <a:schemeClr val="bg2"/>
                </a:solidFill>
                <a:latin typeface="Calibri" panose="020F0502020204030204" pitchFamily="34" charset="0"/>
              </a:rPr>
              <a:t>Intellectual Asset Management </a:t>
            </a:r>
          </a:p>
          <a:p>
            <a:pPr algn="ctr"/>
            <a:r>
              <a:rPr lang="en-IE" altLang="en-US" b="1">
                <a:solidFill>
                  <a:schemeClr val="bg2"/>
                </a:solidFill>
                <a:latin typeface="Calibri" panose="020F0502020204030204" pitchFamily="34" charset="0"/>
              </a:rPr>
              <a:t>Processes</a:t>
            </a:r>
            <a:endParaRPr lang="en-GB" altLang="en-US" b="1">
              <a:solidFill>
                <a:schemeClr val="bg2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27332" name="AutoShape 4"/>
          <p:cNvSpPr>
            <a:spLocks noChangeArrowheads="1"/>
          </p:cNvSpPr>
          <p:nvPr/>
        </p:nvSpPr>
        <p:spPr bwMode="auto">
          <a:xfrm>
            <a:off x="360363" y="3933825"/>
            <a:ext cx="3048000" cy="1079500"/>
          </a:xfrm>
          <a:prstGeom prst="can">
            <a:avLst>
              <a:gd name="adj" fmla="val 25000"/>
            </a:avLst>
          </a:prstGeom>
          <a:solidFill>
            <a:srgbClr val="C0C0C0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IE" altLang="en-US" b="1" dirty="0">
                <a:solidFill>
                  <a:schemeClr val="bg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Intellectual Capital</a:t>
            </a:r>
            <a:endParaRPr lang="en-GB" altLang="en-US" b="1" dirty="0">
              <a:solidFill>
                <a:schemeClr val="bg2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27333" name="AutoShape 5"/>
          <p:cNvSpPr>
            <a:spLocks noChangeArrowheads="1"/>
          </p:cNvSpPr>
          <p:nvPr/>
        </p:nvSpPr>
        <p:spPr bwMode="auto">
          <a:xfrm>
            <a:off x="792163" y="3070225"/>
            <a:ext cx="2052637" cy="1079500"/>
          </a:xfrm>
          <a:prstGeom prst="can">
            <a:avLst>
              <a:gd name="adj" fmla="val 25000"/>
            </a:avLst>
          </a:prstGeom>
          <a:solidFill>
            <a:srgbClr val="C0C0C0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IE" altLang="en-US" b="1">
                <a:solidFill>
                  <a:schemeClr val="bg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Intellectual Assets</a:t>
            </a:r>
            <a:endParaRPr lang="en-GB" altLang="en-US" b="1">
              <a:solidFill>
                <a:schemeClr val="bg2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27334" name="AutoShape 6"/>
          <p:cNvSpPr>
            <a:spLocks noChangeArrowheads="1"/>
          </p:cNvSpPr>
          <p:nvPr/>
        </p:nvSpPr>
        <p:spPr bwMode="auto">
          <a:xfrm>
            <a:off x="1187450" y="2205038"/>
            <a:ext cx="1368425" cy="10795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rgbClr val="FFCC00"/>
              </a:gs>
              <a:gs pos="50000">
                <a:schemeClr val="bg1"/>
              </a:gs>
              <a:gs pos="100000">
                <a:srgbClr val="FFCC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IE" altLang="en-US" b="1">
                <a:latin typeface="Calibri" panose="020F0502020204030204" pitchFamily="34" charset="0"/>
                <a:cs typeface="Arial" panose="020B0604020202020204" pitchFamily="34" charset="0"/>
              </a:rPr>
              <a:t>Intellectual </a:t>
            </a:r>
          </a:p>
          <a:p>
            <a:pPr algn="ctr"/>
            <a:r>
              <a:rPr lang="en-IE" altLang="en-US" b="1">
                <a:latin typeface="Calibri" panose="020F0502020204030204" pitchFamily="34" charset="0"/>
                <a:cs typeface="Arial" panose="020B0604020202020204" pitchFamily="34" charset="0"/>
              </a:rPr>
              <a:t>Property</a:t>
            </a:r>
            <a:endParaRPr lang="en-GB" altLang="en-US" b="1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27335" name="Rectangle 7"/>
          <p:cNvSpPr>
            <a:spLocks noGrp="1" noChangeArrowheads="1"/>
          </p:cNvSpPr>
          <p:nvPr>
            <p:ph type="title"/>
          </p:nvPr>
        </p:nvSpPr>
        <p:spPr>
          <a:xfrm>
            <a:off x="107950" y="0"/>
            <a:ext cx="9036050" cy="1143000"/>
          </a:xfrm>
          <a:noFill/>
          <a:ln/>
        </p:spPr>
        <p:txBody>
          <a:bodyPr/>
          <a:lstStyle/>
          <a:p>
            <a:r>
              <a:rPr lang="en-IE" altLang="en-US" sz="3200" b="1" dirty="0"/>
              <a:t>Intellectual Asset Management </a:t>
            </a:r>
            <a:endParaRPr lang="en-GB" altLang="en-US" sz="3200" b="1" dirty="0"/>
          </a:p>
        </p:txBody>
      </p:sp>
      <p:sp>
        <p:nvSpPr>
          <p:cNvPr id="227336" name="AutoShape 8"/>
          <p:cNvSpPr>
            <a:spLocks noChangeArrowheads="1"/>
          </p:cNvSpPr>
          <p:nvPr/>
        </p:nvSpPr>
        <p:spPr bwMode="auto">
          <a:xfrm>
            <a:off x="2700338" y="908050"/>
            <a:ext cx="5616575" cy="1585913"/>
          </a:xfrm>
          <a:prstGeom prst="roundRect">
            <a:avLst>
              <a:gd name="adj" fmla="val 16667"/>
            </a:avLst>
          </a:prstGeom>
          <a:solidFill>
            <a:srgbClr val="087CC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IE" altLang="en-US" sz="2000" b="1" i="1" dirty="0">
                <a:solidFill>
                  <a:schemeClr val="bg1"/>
                </a:solidFill>
              </a:rPr>
              <a:t>Core Intellectual Assets</a:t>
            </a:r>
          </a:p>
          <a:p>
            <a:pPr>
              <a:buFontTx/>
              <a:buChar char="•"/>
            </a:pPr>
            <a:r>
              <a:rPr lang="en-IE" altLang="en-US" b="1" dirty="0">
                <a:solidFill>
                  <a:schemeClr val="bg1"/>
                </a:solidFill>
              </a:rPr>
              <a:t>A subset of IAs</a:t>
            </a:r>
          </a:p>
          <a:p>
            <a:pPr>
              <a:buFontTx/>
              <a:buChar char="•"/>
            </a:pPr>
            <a:r>
              <a:rPr lang="en-IE" altLang="en-US" b="1" dirty="0">
                <a:solidFill>
                  <a:schemeClr val="bg1"/>
                </a:solidFill>
              </a:rPr>
              <a:t>Key sources of intangible value</a:t>
            </a:r>
          </a:p>
          <a:p>
            <a:pPr>
              <a:buFontTx/>
              <a:buChar char="•"/>
            </a:pPr>
            <a:r>
              <a:rPr lang="en-IE" altLang="en-US" b="1" dirty="0">
                <a:solidFill>
                  <a:schemeClr val="bg1"/>
                </a:solidFill>
              </a:rPr>
              <a:t>Recognised legal rights</a:t>
            </a:r>
          </a:p>
          <a:p>
            <a:pPr>
              <a:buFontTx/>
              <a:buChar char="•"/>
            </a:pPr>
            <a:r>
              <a:rPr lang="en-IE" altLang="en-US" b="1" dirty="0">
                <a:solidFill>
                  <a:schemeClr val="bg1"/>
                </a:solidFill>
              </a:rPr>
              <a:t>Enforceable, Valuable &amp; Transferable Creativity</a:t>
            </a:r>
            <a:endParaRPr lang="en-GB" altLang="en-US" b="1" dirty="0">
              <a:solidFill>
                <a:schemeClr val="bg1"/>
              </a:solidFill>
            </a:endParaRPr>
          </a:p>
        </p:txBody>
      </p:sp>
      <p:sp>
        <p:nvSpPr>
          <p:cNvPr id="227337" name="Line 9"/>
          <p:cNvSpPr>
            <a:spLocks noChangeShapeType="1"/>
          </p:cNvSpPr>
          <p:nvPr/>
        </p:nvSpPr>
        <p:spPr bwMode="auto">
          <a:xfrm>
            <a:off x="2555875" y="2781300"/>
            <a:ext cx="2736850" cy="503238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2954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82" name="Rectangle 6"/>
          <p:cNvSpPr>
            <a:spLocks noGrp="1" noChangeArrowheads="1"/>
          </p:cNvSpPr>
          <p:nvPr>
            <p:ph type="title"/>
          </p:nvPr>
        </p:nvSpPr>
        <p:spPr>
          <a:xfrm>
            <a:off x="107950" y="0"/>
            <a:ext cx="9036050" cy="1143000"/>
          </a:xfrm>
          <a:noFill/>
          <a:ln/>
        </p:spPr>
        <p:txBody>
          <a:bodyPr/>
          <a:lstStyle/>
          <a:p>
            <a:r>
              <a:rPr lang="en-IE" altLang="en-US" sz="3200" b="1" i="1" dirty="0"/>
              <a:t>Communicating your Value</a:t>
            </a:r>
            <a:endParaRPr lang="en-GB" altLang="en-US" sz="1800" b="1" i="1" dirty="0"/>
          </a:p>
        </p:txBody>
      </p:sp>
      <p:sp>
        <p:nvSpPr>
          <p:cNvPr id="203796" name="Text Box 20"/>
          <p:cNvSpPr txBox="1">
            <a:spLocks noChangeArrowheads="1"/>
          </p:cNvSpPr>
          <p:nvPr/>
        </p:nvSpPr>
        <p:spPr bwMode="auto">
          <a:xfrm>
            <a:off x="395288" y="1268413"/>
            <a:ext cx="73329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IE" altLang="en-US" b="1" i="1" dirty="0">
                <a:latin typeface="Calibri" panose="020F0502020204030204" pitchFamily="34" charset="0"/>
              </a:rPr>
              <a:t>Example: Supporting a patent enforcement action or investor due diligence</a:t>
            </a:r>
            <a:endParaRPr lang="en-GB" altLang="en-US" b="1" i="1" dirty="0">
              <a:latin typeface="Calibri" panose="020F0502020204030204" pitchFamily="34" charset="0"/>
            </a:endParaRPr>
          </a:p>
        </p:txBody>
      </p:sp>
      <p:sp>
        <p:nvSpPr>
          <p:cNvPr id="23" name="AutoShape 2"/>
          <p:cNvSpPr>
            <a:spLocks noChangeArrowheads="1"/>
          </p:cNvSpPr>
          <p:nvPr/>
        </p:nvSpPr>
        <p:spPr bwMode="auto">
          <a:xfrm>
            <a:off x="755650" y="4292600"/>
            <a:ext cx="288925" cy="1335088"/>
          </a:xfrm>
          <a:prstGeom prst="can">
            <a:avLst>
              <a:gd name="adj" fmla="val 115522"/>
            </a:avLst>
          </a:prstGeom>
          <a:gradFill rotWithShape="1">
            <a:gsLst>
              <a:gs pos="0">
                <a:srgbClr val="003399"/>
              </a:gs>
              <a:gs pos="50000">
                <a:schemeClr val="bg1"/>
              </a:gs>
              <a:gs pos="100000">
                <a:srgbClr val="00339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b="1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4" name="AutoShape 3"/>
          <p:cNvSpPr>
            <a:spLocks noChangeArrowheads="1"/>
          </p:cNvSpPr>
          <p:nvPr/>
        </p:nvSpPr>
        <p:spPr bwMode="auto">
          <a:xfrm>
            <a:off x="755650" y="3516313"/>
            <a:ext cx="288925" cy="1079500"/>
          </a:xfrm>
          <a:prstGeom prst="can">
            <a:avLst>
              <a:gd name="adj" fmla="val 93407"/>
            </a:avLst>
          </a:prstGeom>
          <a:gradFill rotWithShape="1">
            <a:gsLst>
              <a:gs pos="0">
                <a:srgbClr val="339966"/>
              </a:gs>
              <a:gs pos="50000">
                <a:schemeClr val="bg1"/>
              </a:gs>
              <a:gs pos="100000">
                <a:srgbClr val="339966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b="1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AutoShape 4"/>
          <p:cNvSpPr>
            <a:spLocks noChangeArrowheads="1"/>
          </p:cNvSpPr>
          <p:nvPr/>
        </p:nvSpPr>
        <p:spPr bwMode="auto">
          <a:xfrm>
            <a:off x="755650" y="2724150"/>
            <a:ext cx="288925" cy="1079500"/>
          </a:xfrm>
          <a:prstGeom prst="can">
            <a:avLst>
              <a:gd name="adj" fmla="val 93407"/>
            </a:avLst>
          </a:prstGeom>
          <a:gradFill rotWithShape="1">
            <a:gsLst>
              <a:gs pos="0">
                <a:srgbClr val="CC3300"/>
              </a:gs>
              <a:gs pos="50000">
                <a:schemeClr val="bg1"/>
              </a:gs>
              <a:gs pos="100000">
                <a:srgbClr val="CC33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b="1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6" name="AutoShape 5"/>
          <p:cNvSpPr>
            <a:spLocks noChangeArrowheads="1"/>
          </p:cNvSpPr>
          <p:nvPr/>
        </p:nvSpPr>
        <p:spPr bwMode="auto">
          <a:xfrm>
            <a:off x="755650" y="1892300"/>
            <a:ext cx="287338" cy="1079500"/>
          </a:xfrm>
          <a:prstGeom prst="can">
            <a:avLst>
              <a:gd name="adj" fmla="val 93922"/>
            </a:avLst>
          </a:prstGeom>
          <a:gradFill rotWithShape="1">
            <a:gsLst>
              <a:gs pos="0">
                <a:srgbClr val="FFCC00"/>
              </a:gs>
              <a:gs pos="50000">
                <a:schemeClr val="bg1"/>
              </a:gs>
              <a:gs pos="100000">
                <a:srgbClr val="FFCC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b="1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27" name="Group 7"/>
          <p:cNvGrpSpPr>
            <a:grpSpLocks/>
          </p:cNvGrpSpPr>
          <p:nvPr/>
        </p:nvGrpSpPr>
        <p:grpSpPr bwMode="auto">
          <a:xfrm>
            <a:off x="1187450" y="1989138"/>
            <a:ext cx="3384550" cy="3600450"/>
            <a:chOff x="839" y="981"/>
            <a:chExt cx="2132" cy="2268"/>
          </a:xfrm>
        </p:grpSpPr>
        <p:sp>
          <p:nvSpPr>
            <p:cNvPr id="28" name="AutoShape 8"/>
            <p:cNvSpPr>
              <a:spLocks noChangeArrowheads="1"/>
            </p:cNvSpPr>
            <p:nvPr/>
          </p:nvSpPr>
          <p:spPr bwMode="auto">
            <a:xfrm>
              <a:off x="839" y="1117"/>
              <a:ext cx="454" cy="317"/>
            </a:xfrm>
            <a:custGeom>
              <a:avLst/>
              <a:gdLst>
                <a:gd name="G0" fmla="+- 18887 0 0"/>
                <a:gd name="G1" fmla="+- 5383 0 0"/>
                <a:gd name="G2" fmla="+- 21600 0 5383"/>
                <a:gd name="G3" fmla="+- 10800 0 5383"/>
                <a:gd name="G4" fmla="+- 21600 0 18887"/>
                <a:gd name="G5" fmla="*/ G4 G3 10800"/>
                <a:gd name="G6" fmla="+- 21600 0 G5"/>
                <a:gd name="T0" fmla="*/ 18887 w 21600"/>
                <a:gd name="T1" fmla="*/ 0 h 21600"/>
                <a:gd name="T2" fmla="*/ 0 w 21600"/>
                <a:gd name="T3" fmla="*/ 10800 h 21600"/>
                <a:gd name="T4" fmla="*/ 18887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8887" y="0"/>
                  </a:moveTo>
                  <a:lnTo>
                    <a:pt x="18887" y="5383"/>
                  </a:lnTo>
                  <a:lnTo>
                    <a:pt x="3375" y="5383"/>
                  </a:lnTo>
                  <a:lnTo>
                    <a:pt x="3375" y="16217"/>
                  </a:lnTo>
                  <a:lnTo>
                    <a:pt x="18887" y="16217"/>
                  </a:lnTo>
                  <a:lnTo>
                    <a:pt x="18887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383"/>
                  </a:moveTo>
                  <a:lnTo>
                    <a:pt x="1350" y="16217"/>
                  </a:lnTo>
                  <a:lnTo>
                    <a:pt x="2700" y="16217"/>
                  </a:lnTo>
                  <a:lnTo>
                    <a:pt x="2700" y="5383"/>
                  </a:lnTo>
                  <a:close/>
                </a:path>
                <a:path w="21600" h="21600">
                  <a:moveTo>
                    <a:pt x="0" y="5383"/>
                  </a:moveTo>
                  <a:lnTo>
                    <a:pt x="0" y="16217"/>
                  </a:lnTo>
                  <a:lnTo>
                    <a:pt x="675" y="16217"/>
                  </a:lnTo>
                  <a:lnTo>
                    <a:pt x="675" y="5383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0C0C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IE" sz="2400"/>
            </a:p>
          </p:txBody>
        </p:sp>
        <p:sp>
          <p:nvSpPr>
            <p:cNvPr id="29" name="AutoShape 9"/>
            <p:cNvSpPr>
              <a:spLocks noChangeArrowheads="1"/>
            </p:cNvSpPr>
            <p:nvPr/>
          </p:nvSpPr>
          <p:spPr bwMode="auto">
            <a:xfrm>
              <a:off x="839" y="2795"/>
              <a:ext cx="454" cy="317"/>
            </a:xfrm>
            <a:custGeom>
              <a:avLst/>
              <a:gdLst>
                <a:gd name="G0" fmla="+- 18887 0 0"/>
                <a:gd name="G1" fmla="+- 5383 0 0"/>
                <a:gd name="G2" fmla="+- 21600 0 5383"/>
                <a:gd name="G3" fmla="+- 10800 0 5383"/>
                <a:gd name="G4" fmla="+- 21600 0 18887"/>
                <a:gd name="G5" fmla="*/ G4 G3 10800"/>
                <a:gd name="G6" fmla="+- 21600 0 G5"/>
                <a:gd name="T0" fmla="*/ 18887 w 21600"/>
                <a:gd name="T1" fmla="*/ 0 h 21600"/>
                <a:gd name="T2" fmla="*/ 0 w 21600"/>
                <a:gd name="T3" fmla="*/ 10800 h 21600"/>
                <a:gd name="T4" fmla="*/ 18887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8887" y="0"/>
                  </a:moveTo>
                  <a:lnTo>
                    <a:pt x="18887" y="5383"/>
                  </a:lnTo>
                  <a:lnTo>
                    <a:pt x="3375" y="5383"/>
                  </a:lnTo>
                  <a:lnTo>
                    <a:pt x="3375" y="16217"/>
                  </a:lnTo>
                  <a:lnTo>
                    <a:pt x="18887" y="16217"/>
                  </a:lnTo>
                  <a:lnTo>
                    <a:pt x="18887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383"/>
                  </a:moveTo>
                  <a:lnTo>
                    <a:pt x="1350" y="16217"/>
                  </a:lnTo>
                  <a:lnTo>
                    <a:pt x="2700" y="16217"/>
                  </a:lnTo>
                  <a:lnTo>
                    <a:pt x="2700" y="5383"/>
                  </a:lnTo>
                  <a:close/>
                </a:path>
                <a:path w="21600" h="21600">
                  <a:moveTo>
                    <a:pt x="0" y="5383"/>
                  </a:moveTo>
                  <a:lnTo>
                    <a:pt x="0" y="16217"/>
                  </a:lnTo>
                  <a:lnTo>
                    <a:pt x="675" y="16217"/>
                  </a:lnTo>
                  <a:lnTo>
                    <a:pt x="675" y="5383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0C0C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IE" sz="2400"/>
            </a:p>
          </p:txBody>
        </p:sp>
        <p:sp>
          <p:nvSpPr>
            <p:cNvPr id="30" name="AutoShape 10"/>
            <p:cNvSpPr>
              <a:spLocks noChangeArrowheads="1"/>
            </p:cNvSpPr>
            <p:nvPr/>
          </p:nvSpPr>
          <p:spPr bwMode="auto">
            <a:xfrm>
              <a:off x="839" y="2205"/>
              <a:ext cx="454" cy="317"/>
            </a:xfrm>
            <a:custGeom>
              <a:avLst/>
              <a:gdLst>
                <a:gd name="G0" fmla="+- 18887 0 0"/>
                <a:gd name="G1" fmla="+- 5383 0 0"/>
                <a:gd name="G2" fmla="+- 21600 0 5383"/>
                <a:gd name="G3" fmla="+- 10800 0 5383"/>
                <a:gd name="G4" fmla="+- 21600 0 18887"/>
                <a:gd name="G5" fmla="*/ G4 G3 10800"/>
                <a:gd name="G6" fmla="+- 21600 0 G5"/>
                <a:gd name="T0" fmla="*/ 18887 w 21600"/>
                <a:gd name="T1" fmla="*/ 0 h 21600"/>
                <a:gd name="T2" fmla="*/ 0 w 21600"/>
                <a:gd name="T3" fmla="*/ 10800 h 21600"/>
                <a:gd name="T4" fmla="*/ 18887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8887" y="0"/>
                  </a:moveTo>
                  <a:lnTo>
                    <a:pt x="18887" y="5383"/>
                  </a:lnTo>
                  <a:lnTo>
                    <a:pt x="3375" y="5383"/>
                  </a:lnTo>
                  <a:lnTo>
                    <a:pt x="3375" y="16217"/>
                  </a:lnTo>
                  <a:lnTo>
                    <a:pt x="18887" y="16217"/>
                  </a:lnTo>
                  <a:lnTo>
                    <a:pt x="18887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383"/>
                  </a:moveTo>
                  <a:lnTo>
                    <a:pt x="1350" y="16217"/>
                  </a:lnTo>
                  <a:lnTo>
                    <a:pt x="2700" y="16217"/>
                  </a:lnTo>
                  <a:lnTo>
                    <a:pt x="2700" y="5383"/>
                  </a:lnTo>
                  <a:close/>
                </a:path>
                <a:path w="21600" h="21600">
                  <a:moveTo>
                    <a:pt x="0" y="5383"/>
                  </a:moveTo>
                  <a:lnTo>
                    <a:pt x="0" y="16217"/>
                  </a:lnTo>
                  <a:lnTo>
                    <a:pt x="675" y="16217"/>
                  </a:lnTo>
                  <a:lnTo>
                    <a:pt x="675" y="5383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0C0C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IE" sz="2400"/>
            </a:p>
          </p:txBody>
        </p:sp>
        <p:sp>
          <p:nvSpPr>
            <p:cNvPr id="31" name="AutoShape 11"/>
            <p:cNvSpPr>
              <a:spLocks noChangeArrowheads="1"/>
            </p:cNvSpPr>
            <p:nvPr/>
          </p:nvSpPr>
          <p:spPr bwMode="auto">
            <a:xfrm>
              <a:off x="854" y="1661"/>
              <a:ext cx="454" cy="317"/>
            </a:xfrm>
            <a:custGeom>
              <a:avLst/>
              <a:gdLst>
                <a:gd name="G0" fmla="+- 18887 0 0"/>
                <a:gd name="G1" fmla="+- 5383 0 0"/>
                <a:gd name="G2" fmla="+- 21600 0 5383"/>
                <a:gd name="G3" fmla="+- 10800 0 5383"/>
                <a:gd name="G4" fmla="+- 21600 0 18887"/>
                <a:gd name="G5" fmla="*/ G4 G3 10800"/>
                <a:gd name="G6" fmla="+- 21600 0 G5"/>
                <a:gd name="T0" fmla="*/ 18887 w 21600"/>
                <a:gd name="T1" fmla="*/ 0 h 21600"/>
                <a:gd name="T2" fmla="*/ 0 w 21600"/>
                <a:gd name="T3" fmla="*/ 10800 h 21600"/>
                <a:gd name="T4" fmla="*/ 18887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8887" y="0"/>
                  </a:moveTo>
                  <a:lnTo>
                    <a:pt x="18887" y="5383"/>
                  </a:lnTo>
                  <a:lnTo>
                    <a:pt x="3375" y="5383"/>
                  </a:lnTo>
                  <a:lnTo>
                    <a:pt x="3375" y="16217"/>
                  </a:lnTo>
                  <a:lnTo>
                    <a:pt x="18887" y="16217"/>
                  </a:lnTo>
                  <a:lnTo>
                    <a:pt x="18887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383"/>
                  </a:moveTo>
                  <a:lnTo>
                    <a:pt x="1350" y="16217"/>
                  </a:lnTo>
                  <a:lnTo>
                    <a:pt x="2700" y="16217"/>
                  </a:lnTo>
                  <a:lnTo>
                    <a:pt x="2700" y="5383"/>
                  </a:lnTo>
                  <a:close/>
                </a:path>
                <a:path w="21600" h="21600">
                  <a:moveTo>
                    <a:pt x="0" y="5383"/>
                  </a:moveTo>
                  <a:lnTo>
                    <a:pt x="0" y="16217"/>
                  </a:lnTo>
                  <a:lnTo>
                    <a:pt x="675" y="16217"/>
                  </a:lnTo>
                  <a:lnTo>
                    <a:pt x="675" y="5383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0C0C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IE" sz="2400"/>
            </a:p>
          </p:txBody>
        </p:sp>
        <p:sp>
          <p:nvSpPr>
            <p:cNvPr id="32" name="AutoShape 12"/>
            <p:cNvSpPr>
              <a:spLocks noChangeArrowheads="1"/>
            </p:cNvSpPr>
            <p:nvPr/>
          </p:nvSpPr>
          <p:spPr bwMode="auto">
            <a:xfrm>
              <a:off x="1383" y="981"/>
              <a:ext cx="1588" cy="499"/>
            </a:xfrm>
            <a:prstGeom prst="roundRect">
              <a:avLst>
                <a:gd name="adj" fmla="val 16667"/>
              </a:avLst>
            </a:prstGeom>
            <a:solidFill>
              <a:srgbClr val="087CC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IE" altLang="en-US" sz="2400" b="1" i="1">
                  <a:solidFill>
                    <a:schemeClr val="bg1"/>
                  </a:solidFill>
                </a:rPr>
                <a:t>Patent</a:t>
              </a:r>
              <a:endParaRPr lang="en-GB" altLang="en-US" sz="2400" b="1">
                <a:solidFill>
                  <a:schemeClr val="bg1"/>
                </a:solidFill>
              </a:endParaRPr>
            </a:p>
          </p:txBody>
        </p:sp>
        <p:sp>
          <p:nvSpPr>
            <p:cNvPr id="33" name="AutoShape 13"/>
            <p:cNvSpPr>
              <a:spLocks noChangeArrowheads="1"/>
            </p:cNvSpPr>
            <p:nvPr/>
          </p:nvSpPr>
          <p:spPr bwMode="auto">
            <a:xfrm>
              <a:off x="1383" y="1570"/>
              <a:ext cx="1588" cy="499"/>
            </a:xfrm>
            <a:prstGeom prst="roundRect">
              <a:avLst>
                <a:gd name="adj" fmla="val 16667"/>
              </a:avLst>
            </a:prstGeom>
            <a:solidFill>
              <a:srgbClr val="087CC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IE" altLang="en-US" sz="2400" b="1" i="1" dirty="0">
                  <a:solidFill>
                    <a:schemeClr val="bg1"/>
                  </a:solidFill>
                </a:rPr>
                <a:t>Data &amp; Records</a:t>
              </a:r>
              <a:endParaRPr lang="en-GB" alt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34" name="AutoShape 14"/>
            <p:cNvSpPr>
              <a:spLocks noChangeArrowheads="1"/>
            </p:cNvSpPr>
            <p:nvPr/>
          </p:nvSpPr>
          <p:spPr bwMode="auto">
            <a:xfrm>
              <a:off x="1383" y="2165"/>
              <a:ext cx="1588" cy="499"/>
            </a:xfrm>
            <a:prstGeom prst="roundRect">
              <a:avLst>
                <a:gd name="adj" fmla="val 16667"/>
              </a:avLst>
            </a:prstGeom>
            <a:solidFill>
              <a:srgbClr val="087CC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IE" altLang="en-US" sz="2400" b="1" i="1">
                  <a:solidFill>
                    <a:schemeClr val="bg1"/>
                  </a:solidFill>
                </a:rPr>
                <a:t>Resources</a:t>
              </a:r>
              <a:endParaRPr lang="en-GB" altLang="en-US" sz="2400" b="1">
                <a:solidFill>
                  <a:schemeClr val="bg1"/>
                </a:solidFill>
              </a:endParaRPr>
            </a:p>
          </p:txBody>
        </p:sp>
        <p:sp>
          <p:nvSpPr>
            <p:cNvPr id="35" name="AutoShape 15"/>
            <p:cNvSpPr>
              <a:spLocks noChangeArrowheads="1"/>
            </p:cNvSpPr>
            <p:nvPr/>
          </p:nvSpPr>
          <p:spPr bwMode="auto">
            <a:xfrm>
              <a:off x="1383" y="2750"/>
              <a:ext cx="1588" cy="499"/>
            </a:xfrm>
            <a:prstGeom prst="roundRect">
              <a:avLst>
                <a:gd name="adj" fmla="val 16667"/>
              </a:avLst>
            </a:prstGeom>
            <a:solidFill>
              <a:srgbClr val="087CC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7081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IE" altLang="en-US" sz="2400" b="1" i="1" dirty="0">
                  <a:solidFill>
                    <a:schemeClr val="bg1"/>
                  </a:solidFill>
                </a:rPr>
                <a:t>Process</a:t>
              </a:r>
              <a:endParaRPr lang="en-GB" altLang="en-US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6" name="AutoShape 16"/>
          <p:cNvSpPr>
            <a:spLocks noChangeArrowheads="1"/>
          </p:cNvSpPr>
          <p:nvPr/>
        </p:nvSpPr>
        <p:spPr bwMode="auto">
          <a:xfrm>
            <a:off x="4643438" y="2060575"/>
            <a:ext cx="4105275" cy="7207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0C0C0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IE" altLang="en-US" sz="1600" b="1" dirty="0"/>
              <a:t>The  Asset</a:t>
            </a:r>
            <a:endParaRPr lang="en-GB" altLang="en-US" sz="1600" b="1" dirty="0"/>
          </a:p>
        </p:txBody>
      </p:sp>
      <p:sp>
        <p:nvSpPr>
          <p:cNvPr id="38" name="AutoShape 18"/>
          <p:cNvSpPr>
            <a:spLocks noChangeArrowheads="1"/>
          </p:cNvSpPr>
          <p:nvPr/>
        </p:nvSpPr>
        <p:spPr bwMode="auto">
          <a:xfrm>
            <a:off x="4643438" y="3932238"/>
            <a:ext cx="4105275" cy="7286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0C0C0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IE" altLang="en-US" sz="1600" b="1" dirty="0"/>
              <a:t>Funding, inventors, intelligence, collaborators, precursors etc.</a:t>
            </a:r>
            <a:endParaRPr lang="en-GB" altLang="en-US" sz="1600" b="1" dirty="0"/>
          </a:p>
        </p:txBody>
      </p:sp>
      <p:sp>
        <p:nvSpPr>
          <p:cNvPr id="21" name="AutoShape 17"/>
          <p:cNvSpPr>
            <a:spLocks noChangeArrowheads="1"/>
          </p:cNvSpPr>
          <p:nvPr/>
        </p:nvSpPr>
        <p:spPr bwMode="auto">
          <a:xfrm>
            <a:off x="4643438" y="2924175"/>
            <a:ext cx="4105275" cy="7334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0C0C0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IE" altLang="en-US" sz="1600" b="1" dirty="0"/>
              <a:t>Technical data, notebooks, undisclosed info, IP pipeline, licenses, agreements, assignments, certifications etc.</a:t>
            </a:r>
            <a:endParaRPr lang="en-GB" altLang="en-US" sz="1600" b="1" dirty="0"/>
          </a:p>
        </p:txBody>
      </p:sp>
      <p:sp>
        <p:nvSpPr>
          <p:cNvPr id="22" name="AutoShape 19"/>
          <p:cNvSpPr>
            <a:spLocks noChangeArrowheads="1"/>
          </p:cNvSpPr>
          <p:nvPr/>
        </p:nvSpPr>
        <p:spPr bwMode="auto">
          <a:xfrm>
            <a:off x="4714875" y="4778376"/>
            <a:ext cx="4105275" cy="8302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0C0C0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IE" altLang="en-US" sz="1600" b="1" dirty="0"/>
              <a:t>IAM system, invention capture process, contract terms, policies, reward and recognition, standards </a:t>
            </a:r>
            <a:r>
              <a:rPr lang="en-IE" altLang="en-US" sz="1600" b="1" dirty="0" err="1"/>
              <a:t>etc</a:t>
            </a:r>
            <a:endParaRPr lang="en-GB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354557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8" grpId="0" animBg="1"/>
      <p:bldP spid="21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ChangeArrowheads="1"/>
          </p:cNvSpPr>
          <p:nvPr/>
        </p:nvSpPr>
        <p:spPr bwMode="auto">
          <a:xfrm>
            <a:off x="457200" y="549275"/>
            <a:ext cx="8229600" cy="51117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666666"/>
              </a:buClr>
              <a:buSzPct val="14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666666"/>
              </a:buClr>
              <a:buSzPct val="12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66666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6666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6666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666666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666666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666666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666666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endParaRPr lang="en-IE" altLang="en-US" sz="5400" b="1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>
              <a:buFontTx/>
              <a:buNone/>
            </a:pPr>
            <a:r>
              <a:rPr lang="en-IE" altLang="en-US" sz="5400" b="1">
                <a:solidFill>
                  <a:schemeClr val="bg1"/>
                </a:solidFill>
                <a:latin typeface="Calibri" panose="020F0502020204030204" pitchFamily="34" charset="0"/>
              </a:rPr>
              <a:t>IP Strategy – </a:t>
            </a:r>
          </a:p>
          <a:p>
            <a:pPr algn="ctr">
              <a:buFontTx/>
              <a:buNone/>
            </a:pPr>
            <a:r>
              <a:rPr lang="en-IE" altLang="en-US" sz="5400" b="1">
                <a:solidFill>
                  <a:schemeClr val="bg1"/>
                </a:solidFill>
                <a:latin typeface="Calibri" panose="020F0502020204030204" pitchFamily="34" charset="0"/>
              </a:rPr>
              <a:t>Using Intellectual Assets to Scale Innovative Businesses</a:t>
            </a:r>
          </a:p>
        </p:txBody>
      </p:sp>
    </p:spTree>
    <p:extLst>
      <p:ext uri="{BB962C8B-B14F-4D97-AF65-F5344CB8AC3E}">
        <p14:creationId xmlns:p14="http://schemas.microsoft.com/office/powerpoint/2010/main" val="42297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26" name="AutoShape 22"/>
          <p:cNvSpPr>
            <a:spLocks noChangeArrowheads="1"/>
          </p:cNvSpPr>
          <p:nvPr/>
        </p:nvSpPr>
        <p:spPr bwMode="auto">
          <a:xfrm>
            <a:off x="160726" y="873124"/>
            <a:ext cx="2879725" cy="647700"/>
          </a:xfrm>
          <a:prstGeom prst="roundRect">
            <a:avLst>
              <a:gd name="adj" fmla="val 16667"/>
            </a:avLst>
          </a:prstGeom>
          <a:solidFill>
            <a:srgbClr val="087CC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IE" altLang="en-US" sz="2000" b="1">
                <a:solidFill>
                  <a:schemeClr val="bg1"/>
                </a:solidFill>
              </a:rPr>
              <a:t>Intellectual Asset</a:t>
            </a:r>
          </a:p>
          <a:p>
            <a:pPr algn="ctr"/>
            <a:r>
              <a:rPr lang="en-IE" altLang="en-US" sz="2000" b="1">
                <a:solidFill>
                  <a:schemeClr val="bg1"/>
                </a:solidFill>
              </a:rPr>
              <a:t> Management</a:t>
            </a:r>
            <a:endParaRPr lang="en-GB" altLang="en-US" b="1">
              <a:solidFill>
                <a:schemeClr val="bg1"/>
              </a:solidFill>
            </a:endParaRPr>
          </a:p>
        </p:txBody>
      </p:sp>
      <p:sp>
        <p:nvSpPr>
          <p:cNvPr id="226327" name="AutoShape 23"/>
          <p:cNvSpPr>
            <a:spLocks noChangeArrowheads="1"/>
          </p:cNvSpPr>
          <p:nvPr/>
        </p:nvSpPr>
        <p:spPr bwMode="auto">
          <a:xfrm>
            <a:off x="3381076" y="885825"/>
            <a:ext cx="2991149" cy="647700"/>
          </a:xfrm>
          <a:prstGeom prst="roundRect">
            <a:avLst>
              <a:gd name="adj" fmla="val 16667"/>
            </a:avLst>
          </a:prstGeom>
          <a:solidFill>
            <a:srgbClr val="087CC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IE" altLang="en-US" sz="2000" b="1" dirty="0">
                <a:solidFill>
                  <a:schemeClr val="bg1"/>
                </a:solidFill>
              </a:rPr>
              <a:t>Business Development Strategy</a:t>
            </a:r>
            <a:endParaRPr lang="en-GB" altLang="en-US" b="1" dirty="0">
              <a:solidFill>
                <a:schemeClr val="bg1"/>
              </a:solidFill>
            </a:endParaRPr>
          </a:p>
        </p:txBody>
      </p:sp>
      <p:sp>
        <p:nvSpPr>
          <p:cNvPr id="226328" name="Text Box 24"/>
          <p:cNvSpPr txBox="1">
            <a:spLocks noChangeArrowheads="1"/>
          </p:cNvSpPr>
          <p:nvPr/>
        </p:nvSpPr>
        <p:spPr bwMode="auto">
          <a:xfrm>
            <a:off x="2994070" y="894348"/>
            <a:ext cx="4333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IE" altLang="en-US" sz="3600" dirty="0"/>
              <a:t>+</a:t>
            </a:r>
            <a:endParaRPr lang="en-GB" altLang="en-US" sz="3600" dirty="0"/>
          </a:p>
        </p:txBody>
      </p:sp>
      <p:sp>
        <p:nvSpPr>
          <p:cNvPr id="226306" name="AutoShape 2"/>
          <p:cNvSpPr>
            <a:spLocks noChangeArrowheads="1"/>
          </p:cNvSpPr>
          <p:nvPr/>
        </p:nvSpPr>
        <p:spPr bwMode="auto">
          <a:xfrm>
            <a:off x="88900" y="4665603"/>
            <a:ext cx="3732213" cy="1335088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rgbClr val="003399"/>
              </a:gs>
              <a:gs pos="50000">
                <a:schemeClr val="bg1"/>
              </a:gs>
              <a:gs pos="100000">
                <a:srgbClr val="00339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IE" altLang="en-US" b="1">
                <a:latin typeface="Calibri" panose="020F0502020204030204" pitchFamily="34" charset="0"/>
              </a:rPr>
              <a:t>Intellectual Asset Management </a:t>
            </a:r>
          </a:p>
          <a:p>
            <a:pPr algn="ctr"/>
            <a:r>
              <a:rPr lang="en-IE" altLang="en-US" b="1">
                <a:latin typeface="Calibri" panose="020F0502020204030204" pitchFamily="34" charset="0"/>
              </a:rPr>
              <a:t>Processes</a:t>
            </a:r>
            <a:endParaRPr lang="en-GB" altLang="en-US" b="1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26307" name="AutoShape 3"/>
          <p:cNvSpPr>
            <a:spLocks noChangeArrowheads="1"/>
          </p:cNvSpPr>
          <p:nvPr/>
        </p:nvSpPr>
        <p:spPr bwMode="auto">
          <a:xfrm>
            <a:off x="449263" y="3802003"/>
            <a:ext cx="3048000" cy="10795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rgbClr val="339966"/>
              </a:gs>
              <a:gs pos="50000">
                <a:schemeClr val="bg1"/>
              </a:gs>
              <a:gs pos="100000">
                <a:srgbClr val="339966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IE" altLang="en-US" b="1" dirty="0">
                <a:latin typeface="Calibri" panose="020F0502020204030204" pitchFamily="34" charset="0"/>
                <a:cs typeface="Arial" panose="020B0604020202020204" pitchFamily="34" charset="0"/>
              </a:rPr>
              <a:t>Intellectual Capital</a:t>
            </a:r>
            <a:endParaRPr lang="en-GB" altLang="en-US" b="1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26308" name="AutoShape 4"/>
          <p:cNvSpPr>
            <a:spLocks noChangeArrowheads="1"/>
          </p:cNvSpPr>
          <p:nvPr/>
        </p:nvSpPr>
        <p:spPr bwMode="auto">
          <a:xfrm>
            <a:off x="881063" y="2938403"/>
            <a:ext cx="2052637" cy="10795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rgbClr val="CC3300"/>
              </a:gs>
              <a:gs pos="50000">
                <a:schemeClr val="bg1"/>
              </a:gs>
              <a:gs pos="100000">
                <a:srgbClr val="CC33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IE" altLang="en-US" b="1">
                <a:latin typeface="Calibri" panose="020F0502020204030204" pitchFamily="34" charset="0"/>
                <a:cs typeface="Arial" panose="020B0604020202020204" pitchFamily="34" charset="0"/>
              </a:rPr>
              <a:t>Intellectual Assets</a:t>
            </a:r>
            <a:endParaRPr lang="en-GB" altLang="en-US" b="1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26309" name="AutoShape 5"/>
          <p:cNvSpPr>
            <a:spLocks noChangeArrowheads="1"/>
          </p:cNvSpPr>
          <p:nvPr/>
        </p:nvSpPr>
        <p:spPr bwMode="auto">
          <a:xfrm>
            <a:off x="1276350" y="2073216"/>
            <a:ext cx="1368425" cy="10795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rgbClr val="FFCC00"/>
              </a:gs>
              <a:gs pos="50000">
                <a:schemeClr val="bg1"/>
              </a:gs>
              <a:gs pos="100000">
                <a:srgbClr val="FFCC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IE" altLang="en-US" b="1">
                <a:latin typeface="Calibri" panose="020F0502020204030204" pitchFamily="34" charset="0"/>
                <a:cs typeface="Arial" panose="020B0604020202020204" pitchFamily="34" charset="0"/>
              </a:rPr>
              <a:t>Intellectual </a:t>
            </a:r>
          </a:p>
          <a:p>
            <a:pPr algn="ctr"/>
            <a:r>
              <a:rPr lang="en-IE" altLang="en-US" b="1">
                <a:latin typeface="Calibri" panose="020F0502020204030204" pitchFamily="34" charset="0"/>
                <a:cs typeface="Arial" panose="020B0604020202020204" pitchFamily="34" charset="0"/>
              </a:rPr>
              <a:t>Property</a:t>
            </a:r>
            <a:endParaRPr lang="en-GB" altLang="en-US" b="1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226310" name="Group 6"/>
          <p:cNvGrpSpPr>
            <a:grpSpLocks/>
          </p:cNvGrpSpPr>
          <p:nvPr/>
        </p:nvGrpSpPr>
        <p:grpSpPr bwMode="auto">
          <a:xfrm>
            <a:off x="3492500" y="4594166"/>
            <a:ext cx="5651500" cy="1682750"/>
            <a:chOff x="2200" y="2931"/>
            <a:chExt cx="3560" cy="1060"/>
          </a:xfrm>
        </p:grpSpPr>
        <p:sp>
          <p:nvSpPr>
            <p:cNvPr id="226311" name="AutoShape 7"/>
            <p:cNvSpPr>
              <a:spLocks noChangeArrowheads="1"/>
            </p:cNvSpPr>
            <p:nvPr/>
          </p:nvSpPr>
          <p:spPr bwMode="auto">
            <a:xfrm>
              <a:off x="3459" y="3340"/>
              <a:ext cx="590" cy="317"/>
            </a:xfrm>
            <a:custGeom>
              <a:avLst/>
              <a:gdLst>
                <a:gd name="G0" fmla="+- 17471 0 0"/>
                <a:gd name="G1" fmla="+- 5383 0 0"/>
                <a:gd name="G2" fmla="+- 21600 0 5383"/>
                <a:gd name="G3" fmla="+- 10800 0 5383"/>
                <a:gd name="G4" fmla="+- 21600 0 17471"/>
                <a:gd name="G5" fmla="*/ G4 G3 10800"/>
                <a:gd name="G6" fmla="+- 21600 0 G5"/>
                <a:gd name="T0" fmla="*/ 17471 w 21600"/>
                <a:gd name="T1" fmla="*/ 0 h 21600"/>
                <a:gd name="T2" fmla="*/ 0 w 21600"/>
                <a:gd name="T3" fmla="*/ 10800 h 21600"/>
                <a:gd name="T4" fmla="*/ 17471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7471" y="0"/>
                  </a:moveTo>
                  <a:lnTo>
                    <a:pt x="17471" y="5383"/>
                  </a:lnTo>
                  <a:lnTo>
                    <a:pt x="3375" y="5383"/>
                  </a:lnTo>
                  <a:lnTo>
                    <a:pt x="3375" y="16217"/>
                  </a:lnTo>
                  <a:lnTo>
                    <a:pt x="17471" y="16217"/>
                  </a:lnTo>
                  <a:lnTo>
                    <a:pt x="17471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383"/>
                  </a:moveTo>
                  <a:lnTo>
                    <a:pt x="1350" y="16217"/>
                  </a:lnTo>
                  <a:lnTo>
                    <a:pt x="2700" y="16217"/>
                  </a:lnTo>
                  <a:lnTo>
                    <a:pt x="2700" y="5383"/>
                  </a:lnTo>
                  <a:close/>
                </a:path>
                <a:path w="21600" h="21600">
                  <a:moveTo>
                    <a:pt x="0" y="5383"/>
                  </a:moveTo>
                  <a:lnTo>
                    <a:pt x="0" y="16217"/>
                  </a:lnTo>
                  <a:lnTo>
                    <a:pt x="675" y="16217"/>
                  </a:lnTo>
                  <a:lnTo>
                    <a:pt x="675" y="5383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0C0C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IE"/>
            </a:p>
          </p:txBody>
        </p:sp>
        <p:sp>
          <p:nvSpPr>
            <p:cNvPr id="226312" name="Rectangle 8"/>
            <p:cNvSpPr>
              <a:spLocks noChangeArrowheads="1"/>
            </p:cNvSpPr>
            <p:nvPr/>
          </p:nvSpPr>
          <p:spPr bwMode="auto">
            <a:xfrm>
              <a:off x="4150" y="3279"/>
              <a:ext cx="1610" cy="712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666666"/>
                </a:buClr>
                <a:buSzPct val="14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666666"/>
                </a:buClr>
                <a:buSzPct val="12500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666666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6666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6666"/>
                </a:buClr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rgbClr val="666666"/>
                </a:buClr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rgbClr val="666666"/>
                </a:buClr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rgbClr val="666666"/>
                </a:buClr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rgbClr val="666666"/>
                </a:buClr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IE" altLang="en-US" sz="1400" b="1" dirty="0">
                  <a:latin typeface="Calibri" panose="020F0502020204030204" pitchFamily="34" charset="0"/>
                </a:rPr>
                <a:t>1. Establishing and leading the vision.  Processes to ring fence the creative potential of the business.  Security, terms and documentation.</a:t>
              </a:r>
              <a:endParaRPr lang="en-GB" altLang="en-US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226313" name="AutoShape 9"/>
            <p:cNvSpPr>
              <a:spLocks noChangeArrowheads="1"/>
            </p:cNvSpPr>
            <p:nvPr/>
          </p:nvSpPr>
          <p:spPr bwMode="auto">
            <a:xfrm>
              <a:off x="2517" y="2931"/>
              <a:ext cx="907" cy="862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003399"/>
                </a:gs>
                <a:gs pos="50000">
                  <a:schemeClr val="bg1"/>
                </a:gs>
                <a:gs pos="100000">
                  <a:srgbClr val="003399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IE" altLang="en-US" b="1">
                  <a:latin typeface="Calibri" panose="020F0502020204030204" pitchFamily="34" charset="0"/>
                  <a:cs typeface="Arial" panose="020B0604020202020204" pitchFamily="34" charset="0"/>
                </a:rPr>
                <a:t>Management &amp;</a:t>
              </a:r>
            </a:p>
            <a:p>
              <a:pPr algn="ctr"/>
              <a:r>
                <a:rPr lang="en-IE" altLang="en-US" b="1">
                  <a:latin typeface="Calibri" panose="020F0502020204030204" pitchFamily="34" charset="0"/>
                  <a:cs typeface="Arial" panose="020B0604020202020204" pitchFamily="34" charset="0"/>
                </a:rPr>
                <a:t> Leadership</a:t>
              </a:r>
              <a:endParaRPr lang="en-GB" altLang="en-US" b="1"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6314" name="AutoShape 10"/>
            <p:cNvSpPr>
              <a:spLocks noChangeArrowheads="1"/>
            </p:cNvSpPr>
            <p:nvPr/>
          </p:nvSpPr>
          <p:spPr bwMode="auto">
            <a:xfrm>
              <a:off x="2200" y="3476"/>
              <a:ext cx="453" cy="300"/>
            </a:xfrm>
            <a:prstGeom prst="leftRightArrow">
              <a:avLst>
                <a:gd name="adj1" fmla="val 50000"/>
                <a:gd name="adj2" fmla="val 30200"/>
              </a:avLst>
            </a:prstGeom>
            <a:gradFill rotWithShape="1">
              <a:gsLst>
                <a:gs pos="0">
                  <a:srgbClr val="C0C0C0"/>
                </a:gs>
                <a:gs pos="50000">
                  <a:schemeClr val="bg1"/>
                </a:gs>
                <a:gs pos="100000">
                  <a:srgbClr val="C0C0C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IE"/>
            </a:p>
          </p:txBody>
        </p:sp>
      </p:grpSp>
      <p:grpSp>
        <p:nvGrpSpPr>
          <p:cNvPr id="226315" name="Group 11"/>
          <p:cNvGrpSpPr>
            <a:grpSpLocks/>
          </p:cNvGrpSpPr>
          <p:nvPr/>
        </p:nvGrpSpPr>
        <p:grpSpPr bwMode="auto">
          <a:xfrm>
            <a:off x="3059113" y="3875028"/>
            <a:ext cx="6084887" cy="1195388"/>
            <a:chOff x="1927" y="2477"/>
            <a:chExt cx="3833" cy="753"/>
          </a:xfrm>
        </p:grpSpPr>
        <p:sp>
          <p:nvSpPr>
            <p:cNvPr id="226316" name="AutoShape 12"/>
            <p:cNvSpPr>
              <a:spLocks noChangeArrowheads="1"/>
            </p:cNvSpPr>
            <p:nvPr/>
          </p:nvSpPr>
          <p:spPr bwMode="auto">
            <a:xfrm>
              <a:off x="3606" y="2750"/>
              <a:ext cx="408" cy="317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0C0C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IE"/>
            </a:p>
          </p:txBody>
        </p:sp>
        <p:sp>
          <p:nvSpPr>
            <p:cNvPr id="226317" name="Rectangle 13"/>
            <p:cNvSpPr>
              <a:spLocks noChangeArrowheads="1"/>
            </p:cNvSpPr>
            <p:nvPr/>
          </p:nvSpPr>
          <p:spPr bwMode="auto">
            <a:xfrm>
              <a:off x="4150" y="2659"/>
              <a:ext cx="1610" cy="57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666666"/>
                </a:buClr>
                <a:buSzPct val="14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666666"/>
                </a:buClr>
                <a:buSzPct val="12500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666666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6666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6666"/>
                </a:buClr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rgbClr val="666666"/>
                </a:buClr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rgbClr val="666666"/>
                </a:buClr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rgbClr val="666666"/>
                </a:buClr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rgbClr val="666666"/>
                </a:buClr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IE" altLang="en-US" sz="1400" b="1">
                  <a:latin typeface="Calibri" panose="020F0502020204030204" pitchFamily="34" charset="0"/>
                </a:rPr>
                <a:t>2. R&amp;D, innovation, technology development, NPD, collaboration, artistic/creative, brand development.</a:t>
              </a:r>
              <a:endParaRPr lang="en-GB" altLang="en-US" sz="1400" b="1">
                <a:latin typeface="Calibri" panose="020F0502020204030204" pitchFamily="34" charset="0"/>
              </a:endParaRPr>
            </a:p>
          </p:txBody>
        </p:sp>
        <p:sp>
          <p:nvSpPr>
            <p:cNvPr id="226318" name="AutoShape 14"/>
            <p:cNvSpPr>
              <a:spLocks noChangeArrowheads="1"/>
            </p:cNvSpPr>
            <p:nvPr/>
          </p:nvSpPr>
          <p:spPr bwMode="auto">
            <a:xfrm>
              <a:off x="2279" y="2477"/>
              <a:ext cx="1285" cy="68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339966"/>
                </a:gs>
                <a:gs pos="50000">
                  <a:schemeClr val="bg1"/>
                </a:gs>
                <a:gs pos="100000">
                  <a:srgbClr val="339966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IE" altLang="en-US" b="1" dirty="0">
                  <a:latin typeface="Calibri" panose="020F0502020204030204" pitchFamily="34" charset="0"/>
                  <a:cs typeface="Arial" panose="020B0604020202020204" pitchFamily="34" charset="0"/>
                </a:rPr>
                <a:t>Innovation </a:t>
              </a:r>
            </a:p>
            <a:p>
              <a:pPr algn="ctr"/>
              <a:r>
                <a:rPr lang="en-IE" altLang="en-US" b="1" dirty="0">
                  <a:latin typeface="Calibri" panose="020F0502020204030204" pitchFamily="34" charset="0"/>
                  <a:cs typeface="Arial" panose="020B0604020202020204" pitchFamily="34" charset="0"/>
                </a:rPr>
                <a:t>Activities</a:t>
              </a:r>
              <a:endParaRPr lang="en-GB" altLang="en-US" b="1" dirty="0"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6319" name="AutoShape 15"/>
            <p:cNvSpPr>
              <a:spLocks noChangeArrowheads="1"/>
            </p:cNvSpPr>
            <p:nvPr/>
          </p:nvSpPr>
          <p:spPr bwMode="auto">
            <a:xfrm>
              <a:off x="1927" y="2795"/>
              <a:ext cx="545" cy="300"/>
            </a:xfrm>
            <a:prstGeom prst="leftRightArrow">
              <a:avLst>
                <a:gd name="adj1" fmla="val 50000"/>
                <a:gd name="adj2" fmla="val 36333"/>
              </a:avLst>
            </a:prstGeom>
            <a:gradFill rotWithShape="1">
              <a:gsLst>
                <a:gs pos="0">
                  <a:srgbClr val="C0C0C0"/>
                </a:gs>
                <a:gs pos="50000">
                  <a:schemeClr val="bg1"/>
                </a:gs>
                <a:gs pos="100000">
                  <a:srgbClr val="C0C0C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IE"/>
            </a:p>
          </p:txBody>
        </p:sp>
      </p:grpSp>
      <p:grpSp>
        <p:nvGrpSpPr>
          <p:cNvPr id="226320" name="Group 16"/>
          <p:cNvGrpSpPr>
            <a:grpSpLocks/>
          </p:cNvGrpSpPr>
          <p:nvPr/>
        </p:nvGrpSpPr>
        <p:grpSpPr bwMode="auto">
          <a:xfrm>
            <a:off x="2789238" y="2865378"/>
            <a:ext cx="6354762" cy="1295400"/>
            <a:chOff x="1757" y="1842"/>
            <a:chExt cx="4003" cy="816"/>
          </a:xfrm>
        </p:grpSpPr>
        <p:sp>
          <p:nvSpPr>
            <p:cNvPr id="226321" name="AutoShape 17"/>
            <p:cNvSpPr>
              <a:spLocks noChangeArrowheads="1"/>
            </p:cNvSpPr>
            <p:nvPr/>
          </p:nvSpPr>
          <p:spPr bwMode="auto">
            <a:xfrm>
              <a:off x="3833" y="2160"/>
              <a:ext cx="362" cy="317"/>
            </a:xfrm>
            <a:custGeom>
              <a:avLst/>
              <a:gdLst>
                <a:gd name="G0" fmla="+- 18119 0 0"/>
                <a:gd name="G1" fmla="+- 5383 0 0"/>
                <a:gd name="G2" fmla="+- 21600 0 5383"/>
                <a:gd name="G3" fmla="+- 10800 0 5383"/>
                <a:gd name="G4" fmla="+- 21600 0 18119"/>
                <a:gd name="G5" fmla="*/ G4 G3 10800"/>
                <a:gd name="G6" fmla="+- 21600 0 G5"/>
                <a:gd name="T0" fmla="*/ 18119 w 21600"/>
                <a:gd name="T1" fmla="*/ 0 h 21600"/>
                <a:gd name="T2" fmla="*/ 0 w 21600"/>
                <a:gd name="T3" fmla="*/ 10800 h 21600"/>
                <a:gd name="T4" fmla="*/ 18119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8119" y="0"/>
                  </a:moveTo>
                  <a:lnTo>
                    <a:pt x="18119" y="5383"/>
                  </a:lnTo>
                  <a:lnTo>
                    <a:pt x="3375" y="5383"/>
                  </a:lnTo>
                  <a:lnTo>
                    <a:pt x="3375" y="16217"/>
                  </a:lnTo>
                  <a:lnTo>
                    <a:pt x="18119" y="16217"/>
                  </a:lnTo>
                  <a:lnTo>
                    <a:pt x="18119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383"/>
                  </a:moveTo>
                  <a:lnTo>
                    <a:pt x="1350" y="16217"/>
                  </a:lnTo>
                  <a:lnTo>
                    <a:pt x="2700" y="16217"/>
                  </a:lnTo>
                  <a:lnTo>
                    <a:pt x="2700" y="5383"/>
                  </a:lnTo>
                  <a:close/>
                </a:path>
                <a:path w="21600" h="21600">
                  <a:moveTo>
                    <a:pt x="0" y="5383"/>
                  </a:moveTo>
                  <a:lnTo>
                    <a:pt x="0" y="16217"/>
                  </a:lnTo>
                  <a:lnTo>
                    <a:pt x="675" y="16217"/>
                  </a:lnTo>
                  <a:lnTo>
                    <a:pt x="675" y="5383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0C0C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IE"/>
            </a:p>
          </p:txBody>
        </p:sp>
        <p:sp>
          <p:nvSpPr>
            <p:cNvPr id="226322" name="AutoShape 18"/>
            <p:cNvSpPr>
              <a:spLocks noChangeArrowheads="1"/>
            </p:cNvSpPr>
            <p:nvPr/>
          </p:nvSpPr>
          <p:spPr bwMode="auto">
            <a:xfrm>
              <a:off x="1973" y="1933"/>
              <a:ext cx="1905" cy="725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CC3300"/>
                </a:gs>
                <a:gs pos="50000">
                  <a:schemeClr val="bg1"/>
                </a:gs>
                <a:gs pos="100000">
                  <a:srgbClr val="CC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IE" altLang="en-US" b="1">
                  <a:latin typeface="Calibri" panose="020F0502020204030204" pitchFamily="34" charset="0"/>
                  <a:cs typeface="Arial" panose="020B0604020202020204" pitchFamily="34" charset="0"/>
                </a:rPr>
                <a:t>Market Development</a:t>
              </a:r>
              <a:endParaRPr lang="en-GB" altLang="en-US" b="1"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6323" name="Rectangle 19"/>
            <p:cNvSpPr>
              <a:spLocks noChangeArrowheads="1"/>
            </p:cNvSpPr>
            <p:nvPr/>
          </p:nvSpPr>
          <p:spPr bwMode="auto">
            <a:xfrm>
              <a:off x="4286" y="1842"/>
              <a:ext cx="1474" cy="726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666666"/>
                </a:buClr>
                <a:buSzPct val="14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666666"/>
                </a:buClr>
                <a:buSzPct val="12500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666666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6666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6666"/>
                </a:buClr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rgbClr val="666666"/>
                </a:buClr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rgbClr val="666666"/>
                </a:buClr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rgbClr val="666666"/>
                </a:buClr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rgbClr val="666666"/>
                </a:buClr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IE" altLang="en-US" sz="1400" b="1" dirty="0">
                  <a:latin typeface="Calibri" panose="020F0502020204030204" pitchFamily="34" charset="0"/>
                </a:rPr>
                <a:t>3. Capturing demand to drive market led innovation.  Sources of competitive advantage. Attracting customers in!</a:t>
              </a:r>
              <a:endParaRPr lang="en-GB" altLang="en-US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226324" name="AutoShape 20"/>
            <p:cNvSpPr>
              <a:spLocks noChangeArrowheads="1"/>
            </p:cNvSpPr>
            <p:nvPr/>
          </p:nvSpPr>
          <p:spPr bwMode="auto">
            <a:xfrm>
              <a:off x="1757" y="2250"/>
              <a:ext cx="453" cy="300"/>
            </a:xfrm>
            <a:prstGeom prst="leftRightArrow">
              <a:avLst>
                <a:gd name="adj1" fmla="val 50000"/>
                <a:gd name="adj2" fmla="val 30200"/>
              </a:avLst>
            </a:prstGeom>
            <a:gradFill rotWithShape="1">
              <a:gsLst>
                <a:gs pos="0">
                  <a:srgbClr val="C0C0C0"/>
                </a:gs>
                <a:gs pos="50000">
                  <a:schemeClr val="bg1"/>
                </a:gs>
                <a:gs pos="100000">
                  <a:srgbClr val="C0C0C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IE"/>
            </a:p>
          </p:txBody>
        </p:sp>
      </p:grpSp>
      <p:grpSp>
        <p:nvGrpSpPr>
          <p:cNvPr id="226329" name="Group 25"/>
          <p:cNvGrpSpPr>
            <a:grpSpLocks/>
          </p:cNvGrpSpPr>
          <p:nvPr/>
        </p:nvGrpSpPr>
        <p:grpSpPr bwMode="auto">
          <a:xfrm>
            <a:off x="2500313" y="1782703"/>
            <a:ext cx="6643687" cy="1514475"/>
            <a:chOff x="1575" y="1160"/>
            <a:chExt cx="4185" cy="954"/>
          </a:xfrm>
        </p:grpSpPr>
        <p:sp>
          <p:nvSpPr>
            <p:cNvPr id="226330" name="Rectangle 26"/>
            <p:cNvSpPr>
              <a:spLocks noChangeArrowheads="1"/>
            </p:cNvSpPr>
            <p:nvPr/>
          </p:nvSpPr>
          <p:spPr bwMode="auto">
            <a:xfrm>
              <a:off x="4286" y="1160"/>
              <a:ext cx="1474" cy="627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666666"/>
                </a:buClr>
                <a:buSzPct val="14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666666"/>
                </a:buClr>
                <a:buSzPct val="12500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666666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6666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6666"/>
                </a:buClr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rgbClr val="666666"/>
                </a:buClr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rgbClr val="666666"/>
                </a:buClr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rgbClr val="666666"/>
                </a:buClr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rgbClr val="666666"/>
                </a:buClr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IE" altLang="en-US" sz="1400" b="1" dirty="0">
                  <a:latin typeface="Calibri" panose="020F0502020204030204" pitchFamily="34" charset="0"/>
                </a:rPr>
                <a:t>4.  Scaling, investment and exploring new value creation opportunities.  Keeping competitors out!</a:t>
              </a:r>
              <a:endParaRPr lang="en-GB" altLang="en-US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226331" name="AutoShape 27"/>
            <p:cNvSpPr>
              <a:spLocks noChangeArrowheads="1"/>
            </p:cNvSpPr>
            <p:nvPr/>
          </p:nvSpPr>
          <p:spPr bwMode="auto">
            <a:xfrm>
              <a:off x="3923" y="1435"/>
              <a:ext cx="318" cy="362"/>
            </a:xfrm>
            <a:custGeom>
              <a:avLst/>
              <a:gdLst>
                <a:gd name="G0" fmla="+- 18887 0 0"/>
                <a:gd name="G1" fmla="+- 5383 0 0"/>
                <a:gd name="G2" fmla="+- 21600 0 5383"/>
                <a:gd name="G3" fmla="+- 10800 0 5383"/>
                <a:gd name="G4" fmla="+- 21600 0 18887"/>
                <a:gd name="G5" fmla="*/ G4 G3 10800"/>
                <a:gd name="G6" fmla="+- 21600 0 G5"/>
                <a:gd name="T0" fmla="*/ 18887 w 21600"/>
                <a:gd name="T1" fmla="*/ 0 h 21600"/>
                <a:gd name="T2" fmla="*/ 0 w 21600"/>
                <a:gd name="T3" fmla="*/ 10800 h 21600"/>
                <a:gd name="T4" fmla="*/ 18887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8887" y="0"/>
                  </a:moveTo>
                  <a:lnTo>
                    <a:pt x="18887" y="5383"/>
                  </a:lnTo>
                  <a:lnTo>
                    <a:pt x="3375" y="5383"/>
                  </a:lnTo>
                  <a:lnTo>
                    <a:pt x="3375" y="16217"/>
                  </a:lnTo>
                  <a:lnTo>
                    <a:pt x="18887" y="16217"/>
                  </a:lnTo>
                  <a:lnTo>
                    <a:pt x="18887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383"/>
                  </a:moveTo>
                  <a:lnTo>
                    <a:pt x="1350" y="16217"/>
                  </a:lnTo>
                  <a:lnTo>
                    <a:pt x="2700" y="16217"/>
                  </a:lnTo>
                  <a:lnTo>
                    <a:pt x="2700" y="5383"/>
                  </a:lnTo>
                  <a:close/>
                </a:path>
                <a:path w="21600" h="21600">
                  <a:moveTo>
                    <a:pt x="0" y="5383"/>
                  </a:moveTo>
                  <a:lnTo>
                    <a:pt x="0" y="16217"/>
                  </a:lnTo>
                  <a:lnTo>
                    <a:pt x="675" y="16217"/>
                  </a:lnTo>
                  <a:lnTo>
                    <a:pt x="675" y="5383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0C0C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IE"/>
            </a:p>
          </p:txBody>
        </p:sp>
        <p:sp>
          <p:nvSpPr>
            <p:cNvPr id="226332" name="AutoShape 28"/>
            <p:cNvSpPr>
              <a:spLocks noChangeArrowheads="1"/>
            </p:cNvSpPr>
            <p:nvPr/>
          </p:nvSpPr>
          <p:spPr bwMode="auto">
            <a:xfrm>
              <a:off x="1746" y="1298"/>
              <a:ext cx="2359" cy="816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FFCC00"/>
                </a:gs>
                <a:gs pos="50000">
                  <a:schemeClr val="bg1"/>
                </a:gs>
                <a:gs pos="100000">
                  <a:srgbClr val="FFCC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IE" altLang="en-US" b="1">
                  <a:latin typeface="Calibri" panose="020F0502020204030204" pitchFamily="34" charset="0"/>
                  <a:cs typeface="Arial" panose="020B0604020202020204" pitchFamily="34" charset="0"/>
                </a:rPr>
                <a:t>Value Multiplication &amp;</a:t>
              </a:r>
            </a:p>
            <a:p>
              <a:pPr algn="ctr"/>
              <a:r>
                <a:rPr lang="en-IE" altLang="en-US" b="1">
                  <a:latin typeface="Calibri" panose="020F0502020204030204" pitchFamily="34" charset="0"/>
                  <a:cs typeface="Arial" panose="020B0604020202020204" pitchFamily="34" charset="0"/>
                </a:rPr>
                <a:t>Profit Maximisation </a:t>
              </a:r>
              <a:endParaRPr lang="en-GB" altLang="en-US" b="1"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6333" name="AutoShape 29"/>
            <p:cNvSpPr>
              <a:spLocks noChangeArrowheads="1"/>
            </p:cNvSpPr>
            <p:nvPr/>
          </p:nvSpPr>
          <p:spPr bwMode="auto">
            <a:xfrm>
              <a:off x="1575" y="1615"/>
              <a:ext cx="545" cy="300"/>
            </a:xfrm>
            <a:prstGeom prst="leftRightArrow">
              <a:avLst>
                <a:gd name="adj1" fmla="val 50000"/>
                <a:gd name="adj2" fmla="val 36333"/>
              </a:avLst>
            </a:prstGeom>
            <a:gradFill rotWithShape="1">
              <a:gsLst>
                <a:gs pos="0">
                  <a:srgbClr val="C0C0C0"/>
                </a:gs>
                <a:gs pos="50000">
                  <a:schemeClr val="bg1"/>
                </a:gs>
                <a:gs pos="100000">
                  <a:srgbClr val="C0C0C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IE"/>
            </a:p>
          </p:txBody>
        </p:sp>
      </p:grpSp>
      <p:sp>
        <p:nvSpPr>
          <p:cNvPr id="37" name="Rectangle 21"/>
          <p:cNvSpPr>
            <a:spLocks noGrp="1" noChangeArrowheads="1"/>
          </p:cNvSpPr>
          <p:nvPr>
            <p:ph type="title"/>
          </p:nvPr>
        </p:nvSpPr>
        <p:spPr>
          <a:xfrm>
            <a:off x="107950" y="0"/>
            <a:ext cx="9036050" cy="1143000"/>
          </a:xfrm>
          <a:noFill/>
          <a:ln/>
        </p:spPr>
        <p:txBody>
          <a:bodyPr/>
          <a:lstStyle/>
          <a:p>
            <a:r>
              <a:rPr lang="en-IE" altLang="en-US" sz="3200" b="1" dirty="0"/>
              <a:t>IP Strategy and Scalability</a:t>
            </a:r>
            <a:endParaRPr lang="en-GB" altLang="en-US" sz="3200" b="1" dirty="0"/>
          </a:p>
        </p:txBody>
      </p:sp>
      <p:sp>
        <p:nvSpPr>
          <p:cNvPr id="31" name="AutoShape 23"/>
          <p:cNvSpPr>
            <a:spLocks noChangeArrowheads="1"/>
          </p:cNvSpPr>
          <p:nvPr/>
        </p:nvSpPr>
        <p:spPr bwMode="auto">
          <a:xfrm>
            <a:off x="7021513" y="873124"/>
            <a:ext cx="1942975" cy="647700"/>
          </a:xfrm>
          <a:prstGeom prst="roundRect">
            <a:avLst>
              <a:gd name="adj" fmla="val 16667"/>
            </a:avLst>
          </a:prstGeom>
          <a:solidFill>
            <a:srgbClr val="087CC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IE" altLang="en-US" sz="2000" b="1" dirty="0">
                <a:solidFill>
                  <a:schemeClr val="bg1"/>
                </a:solidFill>
              </a:rPr>
              <a:t>IP led Scaling</a:t>
            </a:r>
            <a:endParaRPr lang="en-GB" altLang="en-US" b="1" dirty="0">
              <a:solidFill>
                <a:schemeClr val="bg1"/>
              </a:solidFill>
            </a:endParaRPr>
          </a:p>
        </p:txBody>
      </p:sp>
      <p:sp>
        <p:nvSpPr>
          <p:cNvPr id="32" name="Text Box 24"/>
          <p:cNvSpPr txBox="1">
            <a:spLocks noChangeArrowheads="1"/>
          </p:cNvSpPr>
          <p:nvPr/>
        </p:nvSpPr>
        <p:spPr bwMode="auto">
          <a:xfrm>
            <a:off x="6480175" y="865981"/>
            <a:ext cx="4333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IE" altLang="en-US" sz="3600" dirty="0"/>
              <a:t>=</a:t>
            </a:r>
            <a:endParaRPr lang="en-GB" altLang="en-US" sz="3600" dirty="0"/>
          </a:p>
        </p:txBody>
      </p:sp>
    </p:spTree>
    <p:extLst>
      <p:ext uri="{BB962C8B-B14F-4D97-AF65-F5344CB8AC3E}">
        <p14:creationId xmlns:p14="http://schemas.microsoft.com/office/powerpoint/2010/main" val="6489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0"/>
            <a:ext cx="9036050" cy="1143000"/>
          </a:xfrm>
        </p:spPr>
        <p:txBody>
          <a:bodyPr/>
          <a:lstStyle/>
          <a:p>
            <a:r>
              <a:rPr lang="en-IE" altLang="en-US" sz="3600" b="1" dirty="0">
                <a:latin typeface="Calibri" panose="020F0502020204030204" pitchFamily="34" charset="0"/>
              </a:rPr>
              <a:t>Intellectual Property</a:t>
            </a:r>
            <a:endParaRPr lang="en-GB" altLang="en-US" sz="3600" b="1" dirty="0">
              <a:latin typeface="Calibri" panose="020F0502020204030204" pitchFamily="34" charset="0"/>
            </a:endParaRPr>
          </a:p>
        </p:txBody>
      </p:sp>
      <p:sp>
        <p:nvSpPr>
          <p:cNvPr id="126990" name="AutoShape 14"/>
          <p:cNvSpPr>
            <a:spLocks noChangeArrowheads="1"/>
          </p:cNvSpPr>
          <p:nvPr/>
        </p:nvSpPr>
        <p:spPr bwMode="auto">
          <a:xfrm>
            <a:off x="1331913" y="908050"/>
            <a:ext cx="6553200" cy="11525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0C0C0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IE" altLang="en-US" sz="2400" b="1"/>
              <a:t>IP relates to creations of the mind for which exclusive rights are recognised</a:t>
            </a:r>
            <a:endParaRPr lang="en-GB" altLang="en-US" sz="2400" b="1"/>
          </a:p>
        </p:txBody>
      </p:sp>
      <p:sp>
        <p:nvSpPr>
          <p:cNvPr id="126991" name="AutoShape 15"/>
          <p:cNvSpPr>
            <a:spLocks noChangeArrowheads="1"/>
          </p:cNvSpPr>
          <p:nvPr/>
        </p:nvSpPr>
        <p:spPr bwMode="auto">
          <a:xfrm>
            <a:off x="5508625" y="2276475"/>
            <a:ext cx="3635375" cy="23050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0C0C0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IE" altLang="en-US" sz="2400" b="1" dirty="0"/>
              <a:t>Copyright</a:t>
            </a:r>
          </a:p>
          <a:p>
            <a:pPr algn="ctr"/>
            <a:r>
              <a:rPr lang="en-IE" altLang="en-US" b="1" dirty="0"/>
              <a:t>(Expression of Ideas)</a:t>
            </a:r>
          </a:p>
          <a:p>
            <a:pPr algn="ctr"/>
            <a:r>
              <a:rPr lang="en-IE" altLang="en-US" b="1" dirty="0"/>
              <a:t>Literature, Art, Software, Databases, Publications, Music, Performance, Recordings, etc</a:t>
            </a:r>
            <a:endParaRPr lang="en-GB" altLang="en-US" b="1" dirty="0"/>
          </a:p>
        </p:txBody>
      </p:sp>
      <p:sp>
        <p:nvSpPr>
          <p:cNvPr id="126992" name="AutoShape 16"/>
          <p:cNvSpPr>
            <a:spLocks noChangeArrowheads="1"/>
          </p:cNvSpPr>
          <p:nvPr/>
        </p:nvSpPr>
        <p:spPr bwMode="auto">
          <a:xfrm>
            <a:off x="250825" y="2276475"/>
            <a:ext cx="3240088" cy="23764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0C0C0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IE" altLang="en-US" sz="2400" b="1" dirty="0"/>
              <a:t>Industrial Property</a:t>
            </a:r>
          </a:p>
          <a:p>
            <a:pPr algn="ctr"/>
            <a:r>
              <a:rPr lang="en-IE" altLang="en-US" b="1" dirty="0"/>
              <a:t>(Embodiment of Ideas)</a:t>
            </a:r>
          </a:p>
          <a:p>
            <a:pPr algn="ctr"/>
            <a:r>
              <a:rPr lang="en-IE" altLang="en-US" b="1" dirty="0"/>
              <a:t>Inventions, Designs, Brands, Trade Secrets, Domain Names, </a:t>
            </a:r>
            <a:r>
              <a:rPr lang="en-IE" altLang="en-US" b="1" dirty="0" err="1"/>
              <a:t>etc</a:t>
            </a:r>
            <a:endParaRPr lang="en-GB" altLang="en-US" b="1" dirty="0"/>
          </a:p>
        </p:txBody>
      </p:sp>
      <p:sp>
        <p:nvSpPr>
          <p:cNvPr id="126993" name="AutoShape 17"/>
          <p:cNvSpPr>
            <a:spLocks noChangeArrowheads="1"/>
          </p:cNvSpPr>
          <p:nvPr/>
        </p:nvSpPr>
        <p:spPr bwMode="auto">
          <a:xfrm>
            <a:off x="665956" y="4652963"/>
            <a:ext cx="7920037" cy="1225550"/>
          </a:xfrm>
          <a:prstGeom prst="roundRect">
            <a:avLst>
              <a:gd name="adj" fmla="val 16667"/>
            </a:avLst>
          </a:prstGeom>
          <a:solidFill>
            <a:srgbClr val="087CC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IE" altLang="en-US" sz="2400" b="1" dirty="0">
                <a:solidFill>
                  <a:schemeClr val="bg1"/>
                </a:solidFill>
              </a:rPr>
              <a:t>IP – Legal processes used to capture the </a:t>
            </a:r>
            <a:r>
              <a:rPr lang="en-IE" altLang="en-US" sz="2400" b="1" dirty="0">
                <a:solidFill>
                  <a:srgbClr val="C0C0C0"/>
                </a:solidFill>
              </a:rPr>
              <a:t>intangible value</a:t>
            </a:r>
            <a:r>
              <a:rPr lang="en-IE" altLang="en-US" sz="2400" b="1" dirty="0">
                <a:solidFill>
                  <a:schemeClr val="bg1"/>
                </a:solidFill>
              </a:rPr>
              <a:t> of creativity</a:t>
            </a:r>
            <a:endParaRPr lang="en-GB" altLang="en-US" sz="2400" b="1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06F2C82-7393-41D6-A8AB-9227494E1B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547" y="1847326"/>
            <a:ext cx="2330905" cy="273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21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91" grpId="0" animBg="1"/>
      <p:bldP spid="126992" grpId="0" animBg="1"/>
      <p:bldP spid="12699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0545" name="Group 17"/>
          <p:cNvGrpSpPr>
            <a:grpSpLocks/>
          </p:cNvGrpSpPr>
          <p:nvPr/>
        </p:nvGrpSpPr>
        <p:grpSpPr bwMode="auto">
          <a:xfrm>
            <a:off x="360363" y="2060575"/>
            <a:ext cx="8820150" cy="2447925"/>
            <a:chOff x="204" y="1344"/>
            <a:chExt cx="5556" cy="1542"/>
          </a:xfrm>
        </p:grpSpPr>
        <p:sp>
          <p:nvSpPr>
            <p:cNvPr id="150543" name="AutoShape 15"/>
            <p:cNvSpPr>
              <a:spLocks noChangeArrowheads="1"/>
            </p:cNvSpPr>
            <p:nvPr/>
          </p:nvSpPr>
          <p:spPr bwMode="auto">
            <a:xfrm>
              <a:off x="204" y="1389"/>
              <a:ext cx="1769" cy="149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0C0C0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IE" altLang="en-US" sz="2400" b="1"/>
                <a:t>Features</a:t>
              </a:r>
            </a:p>
            <a:p>
              <a:pPr>
                <a:buFontTx/>
                <a:buChar char="•"/>
              </a:pPr>
              <a:r>
                <a:rPr lang="en-IE" altLang="en-US" b="1"/>
                <a:t>Technical invention</a:t>
              </a:r>
            </a:p>
            <a:p>
              <a:pPr>
                <a:buFontTx/>
                <a:buChar char="•"/>
              </a:pPr>
              <a:r>
                <a:rPr lang="en-IE" altLang="en-US" b="1"/>
                <a:t>Brand</a:t>
              </a:r>
            </a:p>
            <a:p>
              <a:pPr>
                <a:buFontTx/>
                <a:buChar char="•"/>
              </a:pPr>
              <a:r>
                <a:rPr lang="en-IE" altLang="en-US" b="1"/>
                <a:t>Look and feel</a:t>
              </a:r>
            </a:p>
            <a:p>
              <a:pPr>
                <a:buFontTx/>
                <a:buChar char="•"/>
              </a:pPr>
              <a:r>
                <a:rPr lang="en-IE" altLang="en-US" b="1"/>
                <a:t>Original Expression</a:t>
              </a:r>
            </a:p>
            <a:p>
              <a:pPr>
                <a:buFontTx/>
                <a:buChar char="•"/>
              </a:pPr>
              <a:r>
                <a:rPr lang="en-IE" altLang="en-US" b="1"/>
                <a:t>Know-how</a:t>
              </a:r>
              <a:endParaRPr lang="en-GB" altLang="en-US" b="1"/>
            </a:p>
          </p:txBody>
        </p:sp>
        <p:sp>
          <p:nvSpPr>
            <p:cNvPr id="150544" name="AutoShape 16"/>
            <p:cNvSpPr>
              <a:spLocks noChangeArrowheads="1"/>
            </p:cNvSpPr>
            <p:nvPr/>
          </p:nvSpPr>
          <p:spPr bwMode="auto">
            <a:xfrm>
              <a:off x="3991" y="1344"/>
              <a:ext cx="1769" cy="149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0C0C0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IE" altLang="en-US" sz="2400" b="1"/>
                <a:t>IP Tools</a:t>
              </a:r>
            </a:p>
            <a:p>
              <a:pPr>
                <a:buFontTx/>
                <a:buChar char="•"/>
              </a:pPr>
              <a:r>
                <a:rPr lang="en-IE" altLang="en-US" b="1"/>
                <a:t>Patents</a:t>
              </a:r>
            </a:p>
            <a:p>
              <a:pPr>
                <a:buFontTx/>
                <a:buChar char="•"/>
              </a:pPr>
              <a:r>
                <a:rPr lang="en-IE" altLang="en-US" b="1"/>
                <a:t>Trademarks</a:t>
              </a:r>
            </a:p>
            <a:p>
              <a:pPr>
                <a:buFontTx/>
                <a:buChar char="•"/>
              </a:pPr>
              <a:r>
                <a:rPr lang="en-IE" altLang="en-US" b="1"/>
                <a:t>Registered Designs</a:t>
              </a:r>
            </a:p>
            <a:p>
              <a:pPr>
                <a:buFontTx/>
                <a:buChar char="•"/>
              </a:pPr>
              <a:r>
                <a:rPr lang="en-IE" altLang="en-US" b="1"/>
                <a:t>Copyright</a:t>
              </a:r>
            </a:p>
            <a:p>
              <a:pPr>
                <a:buFontTx/>
                <a:buChar char="•"/>
              </a:pPr>
              <a:r>
                <a:rPr lang="en-IE" altLang="en-US" b="1"/>
                <a:t>Trade secrets</a:t>
              </a:r>
              <a:endParaRPr lang="en-GB" altLang="en-US" b="1"/>
            </a:p>
          </p:txBody>
        </p:sp>
      </p:grp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0"/>
            <a:ext cx="9036050" cy="1143000"/>
          </a:xfrm>
        </p:spPr>
        <p:txBody>
          <a:bodyPr/>
          <a:lstStyle/>
          <a:p>
            <a:r>
              <a:rPr lang="en-IE" altLang="en-US" sz="3600" b="1">
                <a:latin typeface="Calibri" panose="020F0502020204030204" pitchFamily="34" charset="0"/>
              </a:rPr>
              <a:t>Forms of Intellectual Property</a:t>
            </a:r>
            <a:endParaRPr lang="en-GB" altLang="en-US" sz="3600" b="1">
              <a:latin typeface="Calibri" panose="020F0502020204030204" pitchFamily="34" charset="0"/>
            </a:endParaRPr>
          </a:p>
        </p:txBody>
      </p:sp>
      <p:sp>
        <p:nvSpPr>
          <p:cNvPr id="150531" name="AutoShape 3"/>
          <p:cNvSpPr>
            <a:spLocks noChangeArrowheads="1"/>
          </p:cNvSpPr>
          <p:nvPr/>
        </p:nvSpPr>
        <p:spPr bwMode="auto">
          <a:xfrm>
            <a:off x="512703" y="968377"/>
            <a:ext cx="8353425" cy="9350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0C0C0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IE" altLang="en-US" sz="2400" b="1"/>
              <a:t>IP relates to certain unique features of products, not the totality of products themselves</a:t>
            </a:r>
            <a:endParaRPr lang="en-GB" altLang="en-US" sz="2400" b="1"/>
          </a:p>
        </p:txBody>
      </p:sp>
      <p:grpSp>
        <p:nvGrpSpPr>
          <p:cNvPr id="150542" name="Group 14"/>
          <p:cNvGrpSpPr>
            <a:grpSpLocks/>
          </p:cNvGrpSpPr>
          <p:nvPr/>
        </p:nvGrpSpPr>
        <p:grpSpPr bwMode="auto">
          <a:xfrm>
            <a:off x="539750" y="4581525"/>
            <a:ext cx="8064500" cy="1225550"/>
            <a:chOff x="340" y="2886"/>
            <a:chExt cx="5080" cy="772"/>
          </a:xfrm>
        </p:grpSpPr>
        <p:sp>
          <p:nvSpPr>
            <p:cNvPr id="150539" name="AutoShape 11"/>
            <p:cNvSpPr>
              <a:spLocks noChangeArrowheads="1"/>
            </p:cNvSpPr>
            <p:nvPr/>
          </p:nvSpPr>
          <p:spPr bwMode="auto">
            <a:xfrm>
              <a:off x="3470" y="2886"/>
              <a:ext cx="1950" cy="772"/>
            </a:xfrm>
            <a:prstGeom prst="roundRect">
              <a:avLst>
                <a:gd name="adj" fmla="val 16667"/>
              </a:avLst>
            </a:prstGeom>
            <a:solidFill>
              <a:srgbClr val="087CC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IE" altLang="en-US" sz="2400" b="1">
                  <a:solidFill>
                    <a:schemeClr val="bg1"/>
                  </a:solidFill>
                </a:rPr>
                <a:t>Intangible Assets</a:t>
              </a:r>
              <a:endParaRPr lang="en-GB" altLang="en-US" sz="2400" b="1">
                <a:solidFill>
                  <a:schemeClr val="bg1"/>
                </a:solidFill>
              </a:endParaRPr>
            </a:p>
          </p:txBody>
        </p:sp>
        <p:sp>
          <p:nvSpPr>
            <p:cNvPr id="150540" name="AutoShape 12"/>
            <p:cNvSpPr>
              <a:spLocks noChangeArrowheads="1"/>
            </p:cNvSpPr>
            <p:nvPr/>
          </p:nvSpPr>
          <p:spPr bwMode="auto">
            <a:xfrm>
              <a:off x="340" y="2886"/>
              <a:ext cx="1950" cy="772"/>
            </a:xfrm>
            <a:prstGeom prst="roundRect">
              <a:avLst>
                <a:gd name="adj" fmla="val 16667"/>
              </a:avLst>
            </a:prstGeom>
            <a:solidFill>
              <a:srgbClr val="087CC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IE" altLang="en-US" sz="2400" b="1">
                  <a:solidFill>
                    <a:schemeClr val="bg1"/>
                  </a:solidFill>
                </a:rPr>
                <a:t>Intangible Value</a:t>
              </a:r>
              <a:endParaRPr lang="en-GB" altLang="en-US" sz="2400" b="1">
                <a:solidFill>
                  <a:schemeClr val="bg1"/>
                </a:solidFill>
              </a:endParaRPr>
            </a:p>
          </p:txBody>
        </p:sp>
        <p:sp>
          <p:nvSpPr>
            <p:cNvPr id="150541" name="AutoShape 13"/>
            <p:cNvSpPr>
              <a:spLocks noChangeArrowheads="1"/>
            </p:cNvSpPr>
            <p:nvPr/>
          </p:nvSpPr>
          <p:spPr bwMode="auto">
            <a:xfrm>
              <a:off x="2517" y="3158"/>
              <a:ext cx="635" cy="317"/>
            </a:xfrm>
            <a:prstGeom prst="rightArrow">
              <a:avLst>
                <a:gd name="adj1" fmla="val 50000"/>
                <a:gd name="adj2" fmla="val 50079"/>
              </a:avLst>
            </a:prstGeom>
            <a:solidFill>
              <a:srgbClr val="087CC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IE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8D1F6506-AA29-491B-9A60-ACA814E81B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775" y="1939926"/>
            <a:ext cx="3810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268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0"/>
            <a:ext cx="9036050" cy="1143000"/>
          </a:xfrm>
          <a:noFill/>
          <a:ln/>
        </p:spPr>
        <p:txBody>
          <a:bodyPr/>
          <a:lstStyle/>
          <a:p>
            <a:r>
              <a:rPr lang="en-IE" altLang="en-US" sz="3200" b="1" dirty="0"/>
              <a:t>Why IP Strategy Matters?  </a:t>
            </a:r>
            <a:endParaRPr lang="en-GB" altLang="en-US" sz="3200" b="1" i="1" dirty="0"/>
          </a:p>
        </p:txBody>
      </p:sp>
      <p:sp>
        <p:nvSpPr>
          <p:cNvPr id="229379" name="AutoShape 3"/>
          <p:cNvSpPr>
            <a:spLocks noChangeArrowheads="1"/>
          </p:cNvSpPr>
          <p:nvPr/>
        </p:nvSpPr>
        <p:spPr bwMode="auto">
          <a:xfrm>
            <a:off x="107950" y="1052513"/>
            <a:ext cx="4392613" cy="2303462"/>
          </a:xfrm>
          <a:prstGeom prst="roundRect">
            <a:avLst>
              <a:gd name="adj" fmla="val 16667"/>
            </a:avLst>
          </a:prstGeom>
          <a:solidFill>
            <a:srgbClr val="087CC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IE" altLang="en-US" sz="2400" b="1" dirty="0">
                <a:solidFill>
                  <a:schemeClr val="bg1"/>
                </a:solidFill>
              </a:rPr>
              <a:t>1.  Freedom to Operate</a:t>
            </a:r>
          </a:p>
          <a:p>
            <a:pPr algn="ctr"/>
            <a:r>
              <a:rPr lang="en-IE" altLang="en-US" b="1" dirty="0">
                <a:solidFill>
                  <a:schemeClr val="bg1"/>
                </a:solidFill>
              </a:rPr>
              <a:t>Ensure you have the rights you need to conduct and grow your business.</a:t>
            </a:r>
            <a:endParaRPr lang="en-GB" altLang="en-US" b="1" dirty="0">
              <a:solidFill>
                <a:schemeClr val="bg1"/>
              </a:solidFill>
            </a:endParaRPr>
          </a:p>
        </p:txBody>
      </p:sp>
      <p:sp>
        <p:nvSpPr>
          <p:cNvPr id="229380" name="AutoShape 4"/>
          <p:cNvSpPr>
            <a:spLocks noChangeArrowheads="1"/>
          </p:cNvSpPr>
          <p:nvPr/>
        </p:nvSpPr>
        <p:spPr bwMode="auto">
          <a:xfrm>
            <a:off x="4643438" y="1054100"/>
            <a:ext cx="4392612" cy="2303463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IE" altLang="en-US" sz="2400" b="1" dirty="0">
                <a:solidFill>
                  <a:schemeClr val="bg1"/>
                </a:solidFill>
              </a:rPr>
              <a:t>2. Investment.</a:t>
            </a:r>
          </a:p>
          <a:p>
            <a:pPr algn="ctr"/>
            <a:r>
              <a:rPr lang="en-IE" altLang="en-US" b="1" dirty="0">
                <a:solidFill>
                  <a:schemeClr val="bg1"/>
                </a:solidFill>
              </a:rPr>
              <a:t>Innovation based investment can be expensive and risky.  By protecting your output you increase investor confidence in long-term potential.</a:t>
            </a:r>
            <a:endParaRPr lang="en-GB" altLang="en-US" b="1" dirty="0">
              <a:solidFill>
                <a:schemeClr val="bg1"/>
              </a:solidFill>
            </a:endParaRPr>
          </a:p>
        </p:txBody>
      </p:sp>
      <p:sp>
        <p:nvSpPr>
          <p:cNvPr id="229381" name="AutoShape 5"/>
          <p:cNvSpPr>
            <a:spLocks noChangeArrowheads="1"/>
          </p:cNvSpPr>
          <p:nvPr/>
        </p:nvSpPr>
        <p:spPr bwMode="auto">
          <a:xfrm>
            <a:off x="107950" y="3500438"/>
            <a:ext cx="4392613" cy="2303462"/>
          </a:xfrm>
          <a:prstGeom prst="roundRect">
            <a:avLst>
              <a:gd name="adj" fmla="val 16667"/>
            </a:avLst>
          </a:prstGeom>
          <a:solidFill>
            <a:srgbClr val="A5002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IE" altLang="en-US" sz="2400" b="1" dirty="0">
                <a:solidFill>
                  <a:schemeClr val="bg1"/>
                </a:solidFill>
              </a:rPr>
              <a:t>3. Value Creation</a:t>
            </a:r>
          </a:p>
          <a:p>
            <a:pPr algn="ctr"/>
            <a:r>
              <a:rPr lang="en-IE" altLang="en-US" b="1" dirty="0">
                <a:solidFill>
                  <a:schemeClr val="bg1"/>
                </a:solidFill>
              </a:rPr>
              <a:t>Creativity creates value.  Your intellectual assets reflect the value of creative potential in your business.</a:t>
            </a:r>
            <a:endParaRPr lang="en-GB" altLang="en-US" b="1" dirty="0">
              <a:solidFill>
                <a:schemeClr val="bg1"/>
              </a:solidFill>
            </a:endParaRPr>
          </a:p>
        </p:txBody>
      </p:sp>
      <p:sp>
        <p:nvSpPr>
          <p:cNvPr id="229382" name="AutoShape 6"/>
          <p:cNvSpPr>
            <a:spLocks noChangeArrowheads="1"/>
          </p:cNvSpPr>
          <p:nvPr/>
        </p:nvSpPr>
        <p:spPr bwMode="auto">
          <a:xfrm>
            <a:off x="4643438" y="3502025"/>
            <a:ext cx="4392612" cy="2303463"/>
          </a:xfrm>
          <a:prstGeom prst="roundRect">
            <a:avLst>
              <a:gd name="adj" fmla="val 16667"/>
            </a:avLst>
          </a:prstGeom>
          <a:solidFill>
            <a:srgbClr val="00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IE" altLang="en-US" sz="2400" b="1" dirty="0">
                <a:solidFill>
                  <a:schemeClr val="bg1"/>
                </a:solidFill>
              </a:rPr>
              <a:t>4. Increase Competitive Advantage</a:t>
            </a:r>
          </a:p>
          <a:p>
            <a:pPr algn="ctr"/>
            <a:r>
              <a:rPr lang="en-IE" altLang="en-US" b="1" dirty="0">
                <a:solidFill>
                  <a:schemeClr val="bg1"/>
                </a:solidFill>
              </a:rPr>
              <a:t>IP </a:t>
            </a:r>
            <a:r>
              <a:rPr lang="en-IE" altLang="en-US" b="1" dirty="0" err="1">
                <a:solidFill>
                  <a:schemeClr val="bg1"/>
                </a:solidFill>
              </a:rPr>
              <a:t>llows</a:t>
            </a:r>
            <a:r>
              <a:rPr lang="en-IE" altLang="en-US" b="1" dirty="0">
                <a:solidFill>
                  <a:schemeClr val="bg1"/>
                </a:solidFill>
              </a:rPr>
              <a:t> you to cultivate a dominant brand, reputation and offering in your market.</a:t>
            </a:r>
            <a:endParaRPr lang="en-GB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627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ChangeArrowheads="1"/>
          </p:cNvSpPr>
          <p:nvPr/>
        </p:nvSpPr>
        <p:spPr bwMode="auto">
          <a:xfrm>
            <a:off x="467544" y="548680"/>
            <a:ext cx="8229600" cy="51117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666666"/>
              </a:buClr>
              <a:buSzPct val="14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666666"/>
              </a:buClr>
              <a:buSzPct val="12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66666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6666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6666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666666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666666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666666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666666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endParaRPr lang="en-IE" altLang="en-US" sz="40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>
              <a:buFontTx/>
              <a:buNone/>
            </a:pPr>
            <a:endParaRPr lang="en-IE" altLang="en-US" sz="40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>
              <a:buFontTx/>
              <a:buNone/>
            </a:pPr>
            <a:r>
              <a:rPr lang="en-IE" altLang="en-US" sz="5400" b="1" dirty="0">
                <a:solidFill>
                  <a:schemeClr val="bg1"/>
                </a:solidFill>
                <a:latin typeface="Calibri" panose="020F0502020204030204" pitchFamily="34" charset="0"/>
              </a:rPr>
              <a:t>Intellectual Asset Management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AutoShape 2"/>
          <p:cNvSpPr>
            <a:spLocks noChangeArrowheads="1"/>
          </p:cNvSpPr>
          <p:nvPr/>
        </p:nvSpPr>
        <p:spPr bwMode="auto">
          <a:xfrm>
            <a:off x="2627313" y="4219575"/>
            <a:ext cx="3732212" cy="1335088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rgbClr val="003399"/>
              </a:gs>
              <a:gs pos="50000">
                <a:schemeClr val="bg1"/>
              </a:gs>
              <a:gs pos="100000">
                <a:srgbClr val="00339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IE" altLang="en-US" b="1">
                <a:latin typeface="Calibri" panose="020F0502020204030204" pitchFamily="34" charset="0"/>
              </a:rPr>
              <a:t>Intellectual Asset Management </a:t>
            </a:r>
          </a:p>
          <a:p>
            <a:pPr algn="ctr"/>
            <a:r>
              <a:rPr lang="en-IE" altLang="en-US" b="1">
                <a:latin typeface="Calibri" panose="020F0502020204030204" pitchFamily="34" charset="0"/>
              </a:rPr>
              <a:t>Processes</a:t>
            </a:r>
            <a:endParaRPr lang="en-GB" altLang="en-US" b="1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7395" name="AutoShape 3"/>
          <p:cNvSpPr>
            <a:spLocks noChangeArrowheads="1"/>
          </p:cNvSpPr>
          <p:nvPr/>
        </p:nvSpPr>
        <p:spPr bwMode="auto">
          <a:xfrm>
            <a:off x="2987675" y="3355975"/>
            <a:ext cx="3048000" cy="10795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rgbClr val="339966"/>
              </a:gs>
              <a:gs pos="50000">
                <a:schemeClr val="bg1"/>
              </a:gs>
              <a:gs pos="100000">
                <a:srgbClr val="339966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IE" altLang="en-US" b="1" dirty="0">
                <a:latin typeface="Calibri" panose="020F0502020204030204" pitchFamily="34" charset="0"/>
                <a:cs typeface="Arial" panose="020B0604020202020204" pitchFamily="34" charset="0"/>
              </a:rPr>
              <a:t>Intellectual Capital</a:t>
            </a:r>
          </a:p>
        </p:txBody>
      </p:sp>
      <p:sp>
        <p:nvSpPr>
          <p:cNvPr id="187396" name="AutoShape 4"/>
          <p:cNvSpPr>
            <a:spLocks noChangeArrowheads="1"/>
          </p:cNvSpPr>
          <p:nvPr/>
        </p:nvSpPr>
        <p:spPr bwMode="auto">
          <a:xfrm>
            <a:off x="3419475" y="2492375"/>
            <a:ext cx="2052638" cy="10795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rgbClr val="CC3300"/>
              </a:gs>
              <a:gs pos="50000">
                <a:schemeClr val="bg1"/>
              </a:gs>
              <a:gs pos="100000">
                <a:srgbClr val="CC33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IE" altLang="en-US" b="1">
                <a:latin typeface="Calibri" panose="020F0502020204030204" pitchFamily="34" charset="0"/>
                <a:cs typeface="Arial" panose="020B0604020202020204" pitchFamily="34" charset="0"/>
              </a:rPr>
              <a:t>Intellectual Assets</a:t>
            </a:r>
            <a:endParaRPr lang="en-GB" altLang="en-US" b="1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7397" name="AutoShape 5"/>
          <p:cNvSpPr>
            <a:spLocks noChangeArrowheads="1"/>
          </p:cNvSpPr>
          <p:nvPr/>
        </p:nvSpPr>
        <p:spPr bwMode="auto">
          <a:xfrm>
            <a:off x="3814763" y="1627188"/>
            <a:ext cx="1368425" cy="10795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rgbClr val="FFCC00"/>
              </a:gs>
              <a:gs pos="50000">
                <a:schemeClr val="bg1"/>
              </a:gs>
              <a:gs pos="100000">
                <a:srgbClr val="FFCC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IE" altLang="en-US" b="1">
                <a:latin typeface="Calibri" panose="020F0502020204030204" pitchFamily="34" charset="0"/>
                <a:cs typeface="Arial" panose="020B0604020202020204" pitchFamily="34" charset="0"/>
              </a:rPr>
              <a:t>Intellectual </a:t>
            </a:r>
          </a:p>
          <a:p>
            <a:pPr algn="ctr"/>
            <a:r>
              <a:rPr lang="en-IE" altLang="en-US" b="1">
                <a:latin typeface="Calibri" panose="020F0502020204030204" pitchFamily="34" charset="0"/>
                <a:cs typeface="Arial" panose="020B0604020202020204" pitchFamily="34" charset="0"/>
              </a:rPr>
              <a:t>Property</a:t>
            </a:r>
            <a:endParaRPr lang="en-GB" altLang="en-US" b="1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7398" name="Rectangle 6"/>
          <p:cNvSpPr>
            <a:spLocks noGrp="1" noChangeArrowheads="1"/>
          </p:cNvSpPr>
          <p:nvPr>
            <p:ph type="title"/>
          </p:nvPr>
        </p:nvSpPr>
        <p:spPr>
          <a:xfrm>
            <a:off x="107950" y="0"/>
            <a:ext cx="9036050" cy="1143000"/>
          </a:xfrm>
          <a:noFill/>
          <a:ln/>
        </p:spPr>
        <p:txBody>
          <a:bodyPr/>
          <a:lstStyle/>
          <a:p>
            <a:r>
              <a:rPr lang="en-IE" altLang="en-US" sz="3200" b="1" dirty="0"/>
              <a:t>Boxes to think inside when you’re thinking outside the box!</a:t>
            </a:r>
            <a:endParaRPr lang="en-GB" altLang="en-US" sz="1800" b="1" i="1" dirty="0"/>
          </a:p>
        </p:txBody>
      </p:sp>
      <p:sp>
        <p:nvSpPr>
          <p:cNvPr id="187399" name="AutoShape 7"/>
          <p:cNvSpPr>
            <a:spLocks/>
          </p:cNvSpPr>
          <p:nvPr/>
        </p:nvSpPr>
        <p:spPr bwMode="auto">
          <a:xfrm>
            <a:off x="1979613" y="3500438"/>
            <a:ext cx="574675" cy="1943100"/>
          </a:xfrm>
          <a:prstGeom prst="leftBrace">
            <a:avLst>
              <a:gd name="adj1" fmla="val 28177"/>
              <a:gd name="adj2" fmla="val 50000"/>
            </a:avLst>
          </a:prstGeom>
          <a:noFill/>
          <a:ln w="28575">
            <a:solidFill>
              <a:srgbClr val="087CC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187400" name="AutoShape 8"/>
          <p:cNvSpPr>
            <a:spLocks/>
          </p:cNvSpPr>
          <p:nvPr/>
        </p:nvSpPr>
        <p:spPr bwMode="auto">
          <a:xfrm rot="10800000">
            <a:off x="5940425" y="1557338"/>
            <a:ext cx="574675" cy="1943100"/>
          </a:xfrm>
          <a:prstGeom prst="leftBrace">
            <a:avLst>
              <a:gd name="adj1" fmla="val 28177"/>
              <a:gd name="adj2" fmla="val 50000"/>
            </a:avLst>
          </a:prstGeom>
          <a:noFill/>
          <a:ln w="28575">
            <a:solidFill>
              <a:srgbClr val="087CC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187401" name="AutoShape 9"/>
          <p:cNvSpPr>
            <a:spLocks noChangeArrowheads="1"/>
          </p:cNvSpPr>
          <p:nvPr/>
        </p:nvSpPr>
        <p:spPr bwMode="auto">
          <a:xfrm>
            <a:off x="250825" y="4005263"/>
            <a:ext cx="1800225" cy="936625"/>
          </a:xfrm>
          <a:prstGeom prst="roundRect">
            <a:avLst>
              <a:gd name="adj" fmla="val 16667"/>
            </a:avLst>
          </a:prstGeom>
          <a:solidFill>
            <a:srgbClr val="087CC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IE" altLang="en-US" sz="2400" b="1">
                <a:solidFill>
                  <a:schemeClr val="bg1"/>
                </a:solidFill>
              </a:rPr>
              <a:t>Inputs</a:t>
            </a:r>
          </a:p>
        </p:txBody>
      </p:sp>
      <p:sp>
        <p:nvSpPr>
          <p:cNvPr id="187402" name="AutoShape 10"/>
          <p:cNvSpPr>
            <a:spLocks noChangeArrowheads="1"/>
          </p:cNvSpPr>
          <p:nvPr/>
        </p:nvSpPr>
        <p:spPr bwMode="auto">
          <a:xfrm>
            <a:off x="6516688" y="2060575"/>
            <a:ext cx="1800225" cy="936625"/>
          </a:xfrm>
          <a:prstGeom prst="roundRect">
            <a:avLst>
              <a:gd name="adj" fmla="val 16667"/>
            </a:avLst>
          </a:prstGeom>
          <a:solidFill>
            <a:srgbClr val="087CC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IE" altLang="en-US" sz="2400" b="1" dirty="0">
                <a:solidFill>
                  <a:schemeClr val="bg1"/>
                </a:solidFill>
              </a:rPr>
              <a:t>Outputs</a:t>
            </a:r>
          </a:p>
        </p:txBody>
      </p:sp>
    </p:spTree>
    <p:extLst>
      <p:ext uri="{BB962C8B-B14F-4D97-AF65-F5344CB8AC3E}">
        <p14:creationId xmlns:p14="http://schemas.microsoft.com/office/powerpoint/2010/main" val="1512720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l="14486" t="11738" r="13340" b="10074"/>
          <a:stretch/>
        </p:blipFill>
        <p:spPr>
          <a:xfrm>
            <a:off x="4064308" y="1350202"/>
            <a:ext cx="5044246" cy="3763168"/>
          </a:xfrm>
          <a:prstGeom prst="rect">
            <a:avLst/>
          </a:prstGeom>
        </p:spPr>
      </p:pic>
      <p:sp>
        <p:nvSpPr>
          <p:cNvPr id="22426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  <a:noFill/>
          <a:ln/>
        </p:spPr>
        <p:txBody>
          <a:bodyPr/>
          <a:lstStyle/>
          <a:p>
            <a:r>
              <a:rPr lang="en-IE" altLang="en-US" sz="3200" b="1" dirty="0"/>
              <a:t>Intellectual Asset Management  </a:t>
            </a:r>
            <a:endParaRPr lang="en-GB" altLang="en-US" sz="3200" b="1" dirty="0"/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179388" y="4437063"/>
            <a:ext cx="3732212" cy="1335087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rgbClr val="003399"/>
              </a:gs>
              <a:gs pos="50000">
                <a:schemeClr val="bg1"/>
              </a:gs>
              <a:gs pos="100000">
                <a:srgbClr val="00339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IE" altLang="en-US" b="1">
                <a:latin typeface="Calibri" panose="020F0502020204030204" pitchFamily="34" charset="0"/>
                <a:cs typeface="Arial" panose="020B0604020202020204" pitchFamily="34" charset="0"/>
              </a:rPr>
              <a:t>Intellectual Asset Management </a:t>
            </a:r>
          </a:p>
          <a:p>
            <a:pPr algn="ctr"/>
            <a:r>
              <a:rPr lang="en-IE" altLang="en-US" b="1">
                <a:latin typeface="Calibri" panose="020F0502020204030204" pitchFamily="34" charset="0"/>
                <a:cs typeface="Arial" panose="020B0604020202020204" pitchFamily="34" charset="0"/>
              </a:rPr>
              <a:t>Processes</a:t>
            </a:r>
            <a:endParaRPr lang="en-GB" altLang="en-US" b="1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250825" y="1341438"/>
            <a:ext cx="3660775" cy="2808287"/>
          </a:xfrm>
          <a:prstGeom prst="roundRect">
            <a:avLst>
              <a:gd name="adj" fmla="val 16667"/>
            </a:avLst>
          </a:prstGeom>
          <a:solidFill>
            <a:srgbClr val="087CC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IE" altLang="en-US" sz="2000" b="1" i="1" dirty="0">
                <a:solidFill>
                  <a:schemeClr val="bg1"/>
                </a:solidFill>
              </a:rPr>
              <a:t>Vision and Management of Creativity</a:t>
            </a:r>
          </a:p>
          <a:p>
            <a:pPr>
              <a:buFontTx/>
              <a:buChar char="•"/>
            </a:pPr>
            <a:r>
              <a:rPr lang="en-IE" altLang="en-US" b="1" dirty="0">
                <a:solidFill>
                  <a:schemeClr val="bg1"/>
                </a:solidFill>
              </a:rPr>
              <a:t>Stated intent</a:t>
            </a:r>
          </a:p>
          <a:p>
            <a:pPr>
              <a:buFontTx/>
              <a:buChar char="•"/>
            </a:pPr>
            <a:r>
              <a:rPr lang="en-IE" altLang="en-US" b="1" dirty="0">
                <a:solidFill>
                  <a:schemeClr val="bg1"/>
                </a:solidFill>
              </a:rPr>
              <a:t>Data management</a:t>
            </a:r>
          </a:p>
          <a:p>
            <a:pPr>
              <a:buFontTx/>
              <a:buChar char="•"/>
            </a:pPr>
            <a:r>
              <a:rPr lang="en-IE" altLang="en-US" b="1" dirty="0">
                <a:solidFill>
                  <a:schemeClr val="bg1"/>
                </a:solidFill>
              </a:rPr>
              <a:t>Confidentiality </a:t>
            </a:r>
          </a:p>
          <a:p>
            <a:pPr>
              <a:buFontTx/>
              <a:buChar char="•"/>
            </a:pPr>
            <a:r>
              <a:rPr lang="en-IE" altLang="en-US" b="1" dirty="0">
                <a:solidFill>
                  <a:schemeClr val="bg1"/>
                </a:solidFill>
              </a:rPr>
              <a:t>IP terms</a:t>
            </a:r>
          </a:p>
          <a:p>
            <a:pPr>
              <a:buFontTx/>
              <a:buChar char="•"/>
            </a:pPr>
            <a:r>
              <a:rPr lang="en-IE" altLang="en-US" b="1" dirty="0">
                <a:solidFill>
                  <a:schemeClr val="bg1"/>
                </a:solidFill>
              </a:rPr>
              <a:t>Document templates</a:t>
            </a:r>
          </a:p>
          <a:p>
            <a:pPr>
              <a:buFontTx/>
              <a:buChar char="•"/>
            </a:pPr>
            <a:r>
              <a:rPr lang="en-IE" altLang="en-US" b="1" dirty="0">
                <a:solidFill>
                  <a:schemeClr val="bg1"/>
                </a:solidFill>
              </a:rPr>
              <a:t>Processes to ring fence creativity</a:t>
            </a:r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 flipV="1">
            <a:off x="3851275" y="4437062"/>
            <a:ext cx="2088877" cy="360359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08632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5" name="AutoShape 3"/>
          <p:cNvSpPr>
            <a:spLocks noChangeArrowheads="1"/>
          </p:cNvSpPr>
          <p:nvPr/>
        </p:nvSpPr>
        <p:spPr bwMode="auto">
          <a:xfrm>
            <a:off x="0" y="4797425"/>
            <a:ext cx="3732213" cy="1335088"/>
          </a:xfrm>
          <a:prstGeom prst="can">
            <a:avLst>
              <a:gd name="adj" fmla="val 25000"/>
            </a:avLst>
          </a:prstGeom>
          <a:solidFill>
            <a:srgbClr val="C0C0C0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IE" altLang="en-US" b="1">
                <a:solidFill>
                  <a:schemeClr val="bg2"/>
                </a:solidFill>
                <a:latin typeface="Calibri" panose="020F0502020204030204" pitchFamily="34" charset="0"/>
              </a:rPr>
              <a:t>Intellectual Asset Management </a:t>
            </a:r>
          </a:p>
          <a:p>
            <a:pPr algn="ctr"/>
            <a:r>
              <a:rPr lang="en-IE" altLang="en-US" b="1">
                <a:solidFill>
                  <a:schemeClr val="bg2"/>
                </a:solidFill>
                <a:latin typeface="Calibri" panose="020F0502020204030204" pitchFamily="34" charset="0"/>
              </a:rPr>
              <a:t>Processes</a:t>
            </a:r>
            <a:endParaRPr lang="en-GB" altLang="en-US" b="1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sp>
        <p:nvSpPr>
          <p:cNvPr id="228356" name="AutoShape 4"/>
          <p:cNvSpPr>
            <a:spLocks noChangeArrowheads="1"/>
          </p:cNvSpPr>
          <p:nvPr/>
        </p:nvSpPr>
        <p:spPr bwMode="auto">
          <a:xfrm>
            <a:off x="360363" y="3933825"/>
            <a:ext cx="3048000" cy="10795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rgbClr val="339966"/>
              </a:gs>
              <a:gs pos="50000">
                <a:schemeClr val="bg1"/>
              </a:gs>
              <a:gs pos="100000">
                <a:srgbClr val="339966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IE" altLang="en-US" b="1" dirty="0">
                <a:latin typeface="Calibri" panose="020F0502020204030204" pitchFamily="34" charset="0"/>
                <a:cs typeface="Arial" panose="020B0604020202020204" pitchFamily="34" charset="0"/>
              </a:rPr>
              <a:t>Intellectual Capital</a:t>
            </a:r>
          </a:p>
        </p:txBody>
      </p:sp>
      <p:sp>
        <p:nvSpPr>
          <p:cNvPr id="228357" name="Rectangle 5"/>
          <p:cNvSpPr>
            <a:spLocks noGrp="1" noChangeArrowheads="1"/>
          </p:cNvSpPr>
          <p:nvPr>
            <p:ph type="title"/>
          </p:nvPr>
        </p:nvSpPr>
        <p:spPr>
          <a:xfrm>
            <a:off x="107950" y="0"/>
            <a:ext cx="9036050" cy="1143000"/>
          </a:xfrm>
          <a:noFill/>
          <a:ln/>
        </p:spPr>
        <p:txBody>
          <a:bodyPr/>
          <a:lstStyle/>
          <a:p>
            <a:r>
              <a:rPr lang="en-IE" altLang="en-US" sz="3200" b="1" dirty="0"/>
              <a:t>Intellectual Asset Management </a:t>
            </a:r>
            <a:endParaRPr lang="en-GB" altLang="en-US" sz="3200" b="1" dirty="0"/>
          </a:p>
        </p:txBody>
      </p:sp>
      <p:sp>
        <p:nvSpPr>
          <p:cNvPr id="228359" name="AutoShape 7"/>
          <p:cNvSpPr>
            <a:spLocks noChangeArrowheads="1"/>
          </p:cNvSpPr>
          <p:nvPr/>
        </p:nvSpPr>
        <p:spPr bwMode="auto">
          <a:xfrm>
            <a:off x="179388" y="981075"/>
            <a:ext cx="3816350" cy="2663825"/>
          </a:xfrm>
          <a:prstGeom prst="roundRect">
            <a:avLst>
              <a:gd name="adj" fmla="val 16667"/>
            </a:avLst>
          </a:prstGeom>
          <a:solidFill>
            <a:srgbClr val="087CC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IE" altLang="en-US" sz="2000" b="1" i="1" dirty="0">
                <a:solidFill>
                  <a:schemeClr val="bg1"/>
                </a:solidFill>
              </a:rPr>
              <a:t>Resources and Capability to Innovate</a:t>
            </a:r>
          </a:p>
          <a:p>
            <a:pPr>
              <a:buFontTx/>
              <a:buChar char="•"/>
            </a:pPr>
            <a:r>
              <a:rPr lang="en-IE" altLang="en-US" b="1" dirty="0">
                <a:solidFill>
                  <a:schemeClr val="bg1"/>
                </a:solidFill>
              </a:rPr>
              <a:t>Internal talent</a:t>
            </a:r>
          </a:p>
          <a:p>
            <a:pPr>
              <a:buFontTx/>
              <a:buChar char="•"/>
            </a:pPr>
            <a:r>
              <a:rPr lang="en-IE" altLang="en-US" b="1" dirty="0">
                <a:solidFill>
                  <a:schemeClr val="bg1"/>
                </a:solidFill>
              </a:rPr>
              <a:t>Innovation financing</a:t>
            </a:r>
          </a:p>
          <a:p>
            <a:pPr>
              <a:buFontTx/>
              <a:buChar char="•"/>
            </a:pPr>
            <a:r>
              <a:rPr lang="en-IE" altLang="en-US" b="1" dirty="0">
                <a:solidFill>
                  <a:schemeClr val="bg1"/>
                </a:solidFill>
              </a:rPr>
              <a:t>Partners/Collaborators</a:t>
            </a:r>
          </a:p>
          <a:p>
            <a:pPr>
              <a:buFontTx/>
              <a:buChar char="•"/>
            </a:pPr>
            <a:r>
              <a:rPr lang="en-IE" altLang="en-US" b="1" dirty="0">
                <a:solidFill>
                  <a:schemeClr val="bg1"/>
                </a:solidFill>
              </a:rPr>
              <a:t>Development facilities</a:t>
            </a:r>
          </a:p>
          <a:p>
            <a:pPr>
              <a:buFontTx/>
              <a:buChar char="•"/>
            </a:pPr>
            <a:r>
              <a:rPr lang="en-IE" altLang="en-US" b="1" dirty="0">
                <a:solidFill>
                  <a:schemeClr val="bg1"/>
                </a:solidFill>
              </a:rPr>
              <a:t>Innovative potential</a:t>
            </a:r>
          </a:p>
          <a:p>
            <a:pPr>
              <a:buFontTx/>
              <a:buChar char="•"/>
            </a:pPr>
            <a:r>
              <a:rPr lang="en-IE" altLang="en-US" b="1" dirty="0">
                <a:solidFill>
                  <a:schemeClr val="bg1"/>
                </a:solidFill>
              </a:rPr>
              <a:t>Networks</a:t>
            </a:r>
            <a:endParaRPr lang="en-GB" altLang="en-US" b="1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AE82F5-9DEC-4AD7-97A5-575E7973B2E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999" t="10037" r="12222" b="10037"/>
          <a:stretch/>
        </p:blipFill>
        <p:spPr>
          <a:xfrm>
            <a:off x="4062600" y="1163193"/>
            <a:ext cx="5040560" cy="3888433"/>
          </a:xfrm>
          <a:prstGeom prst="rect">
            <a:avLst/>
          </a:prstGeom>
        </p:spPr>
      </p:pic>
      <p:sp>
        <p:nvSpPr>
          <p:cNvPr id="228358" name="Line 6"/>
          <p:cNvSpPr>
            <a:spLocks noChangeShapeType="1"/>
          </p:cNvSpPr>
          <p:nvPr/>
        </p:nvSpPr>
        <p:spPr bwMode="auto">
          <a:xfrm flipV="1">
            <a:off x="3348038" y="4077071"/>
            <a:ext cx="2304082" cy="504453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70451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3" name="AutoShape 3"/>
          <p:cNvSpPr>
            <a:spLocks noChangeArrowheads="1"/>
          </p:cNvSpPr>
          <p:nvPr/>
        </p:nvSpPr>
        <p:spPr bwMode="auto">
          <a:xfrm>
            <a:off x="0" y="4797425"/>
            <a:ext cx="3732213" cy="1335088"/>
          </a:xfrm>
          <a:prstGeom prst="can">
            <a:avLst>
              <a:gd name="adj" fmla="val 25000"/>
            </a:avLst>
          </a:prstGeom>
          <a:solidFill>
            <a:srgbClr val="C0C0C0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IE" altLang="en-US" b="1">
                <a:solidFill>
                  <a:schemeClr val="bg2"/>
                </a:solidFill>
                <a:latin typeface="Calibri" panose="020F0502020204030204" pitchFamily="34" charset="0"/>
              </a:rPr>
              <a:t>Intellectual Asset Management </a:t>
            </a:r>
          </a:p>
          <a:p>
            <a:pPr algn="ctr"/>
            <a:r>
              <a:rPr lang="en-IE" altLang="en-US" b="1">
                <a:solidFill>
                  <a:schemeClr val="bg2"/>
                </a:solidFill>
                <a:latin typeface="Calibri" panose="020F0502020204030204" pitchFamily="34" charset="0"/>
              </a:rPr>
              <a:t>Processes</a:t>
            </a:r>
            <a:endParaRPr lang="en-GB" altLang="en-US" b="1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sp>
        <p:nvSpPr>
          <p:cNvPr id="184324" name="AutoShape 4"/>
          <p:cNvSpPr>
            <a:spLocks noChangeArrowheads="1"/>
          </p:cNvSpPr>
          <p:nvPr/>
        </p:nvSpPr>
        <p:spPr bwMode="auto">
          <a:xfrm>
            <a:off x="360363" y="3933825"/>
            <a:ext cx="3048000" cy="1079500"/>
          </a:xfrm>
          <a:prstGeom prst="can">
            <a:avLst>
              <a:gd name="adj" fmla="val 25000"/>
            </a:avLst>
          </a:prstGeom>
          <a:solidFill>
            <a:srgbClr val="C0C0C0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IE" altLang="en-US" b="1" dirty="0">
                <a:solidFill>
                  <a:schemeClr val="bg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Intellectual Capital</a:t>
            </a:r>
            <a:endParaRPr lang="en-GB" altLang="en-US" b="1" dirty="0">
              <a:solidFill>
                <a:schemeClr val="bg2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4325" name="AutoShape 5"/>
          <p:cNvSpPr>
            <a:spLocks noChangeArrowheads="1"/>
          </p:cNvSpPr>
          <p:nvPr/>
        </p:nvSpPr>
        <p:spPr bwMode="auto">
          <a:xfrm>
            <a:off x="792163" y="3070225"/>
            <a:ext cx="2052637" cy="10795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rgbClr val="CC3300"/>
              </a:gs>
              <a:gs pos="50000">
                <a:schemeClr val="bg1"/>
              </a:gs>
              <a:gs pos="100000">
                <a:srgbClr val="CC33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IE" altLang="en-US" b="1">
                <a:latin typeface="Calibri" panose="020F0502020204030204" pitchFamily="34" charset="0"/>
                <a:cs typeface="Arial" panose="020B0604020202020204" pitchFamily="34" charset="0"/>
              </a:rPr>
              <a:t>Intellectual Assets</a:t>
            </a:r>
            <a:endParaRPr lang="en-GB" altLang="en-US" b="1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4326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  <a:noFill/>
          <a:ln/>
        </p:spPr>
        <p:txBody>
          <a:bodyPr/>
          <a:lstStyle/>
          <a:p>
            <a:r>
              <a:rPr lang="en-IE" altLang="en-US" sz="3200" b="1" dirty="0"/>
              <a:t>Intellectual Asset Management </a:t>
            </a:r>
            <a:endParaRPr lang="en-GB" altLang="en-US" sz="3200" b="1" dirty="0"/>
          </a:p>
        </p:txBody>
      </p:sp>
      <p:sp>
        <p:nvSpPr>
          <p:cNvPr id="184328" name="AutoShape 8"/>
          <p:cNvSpPr>
            <a:spLocks noChangeArrowheads="1"/>
          </p:cNvSpPr>
          <p:nvPr/>
        </p:nvSpPr>
        <p:spPr bwMode="auto">
          <a:xfrm>
            <a:off x="91075" y="871376"/>
            <a:ext cx="3961135" cy="2116138"/>
          </a:xfrm>
          <a:prstGeom prst="roundRect">
            <a:avLst>
              <a:gd name="adj" fmla="val 16667"/>
            </a:avLst>
          </a:prstGeom>
          <a:solidFill>
            <a:srgbClr val="087CC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708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IE" altLang="en-US" sz="2000" b="1" i="1" dirty="0">
                <a:solidFill>
                  <a:schemeClr val="bg1"/>
                </a:solidFill>
              </a:rPr>
              <a:t>All Creativity Related Output</a:t>
            </a:r>
          </a:p>
          <a:p>
            <a:pPr>
              <a:buFontTx/>
              <a:buChar char="•"/>
            </a:pPr>
            <a:r>
              <a:rPr lang="en-IE" altLang="en-US" b="1" dirty="0">
                <a:solidFill>
                  <a:schemeClr val="bg1"/>
                </a:solidFill>
              </a:rPr>
              <a:t>Intangible value/USPs</a:t>
            </a:r>
          </a:p>
          <a:p>
            <a:pPr>
              <a:buFontTx/>
              <a:buChar char="•"/>
            </a:pPr>
            <a:r>
              <a:rPr lang="en-IE" altLang="en-US" b="1" dirty="0">
                <a:solidFill>
                  <a:schemeClr val="bg1"/>
                </a:solidFill>
              </a:rPr>
              <a:t>Accumulated Data</a:t>
            </a:r>
          </a:p>
          <a:p>
            <a:pPr>
              <a:buFontTx/>
              <a:buChar char="•"/>
            </a:pPr>
            <a:r>
              <a:rPr lang="en-IE" altLang="en-US" b="1" dirty="0">
                <a:solidFill>
                  <a:schemeClr val="bg1"/>
                </a:solidFill>
              </a:rPr>
              <a:t>Executed agreements</a:t>
            </a:r>
          </a:p>
          <a:p>
            <a:pPr>
              <a:buFontTx/>
              <a:buChar char="•"/>
            </a:pPr>
            <a:r>
              <a:rPr lang="en-IE" altLang="en-US" b="1" dirty="0">
                <a:solidFill>
                  <a:schemeClr val="bg1"/>
                </a:solidFill>
              </a:rPr>
              <a:t>Confidential information</a:t>
            </a:r>
          </a:p>
          <a:p>
            <a:pPr>
              <a:buFontTx/>
              <a:buChar char="•"/>
            </a:pPr>
            <a:r>
              <a:rPr lang="en-IE" altLang="en-US" b="1" dirty="0">
                <a:solidFill>
                  <a:schemeClr val="bg1"/>
                </a:solidFill>
              </a:rPr>
              <a:t>Foundation for IP</a:t>
            </a:r>
          </a:p>
          <a:p>
            <a:pPr>
              <a:buFontTx/>
              <a:buChar char="•"/>
            </a:pPr>
            <a:r>
              <a:rPr lang="en-IE" altLang="en-US" b="1" dirty="0">
                <a:solidFill>
                  <a:schemeClr val="bg1"/>
                </a:solidFill>
              </a:rPr>
              <a:t> R&amp;D Documents and Records</a:t>
            </a:r>
            <a:endParaRPr lang="en-GB" altLang="en-US" b="1" dirty="0">
              <a:solidFill>
                <a:schemeClr val="bg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8E8D8BC-7A11-40A6-87A0-838CC1A53B9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737" t="11047" r="13737" b="9655"/>
          <a:stretch/>
        </p:blipFill>
        <p:spPr>
          <a:xfrm>
            <a:off x="4052210" y="1165121"/>
            <a:ext cx="5040560" cy="4104456"/>
          </a:xfrm>
          <a:prstGeom prst="rect">
            <a:avLst/>
          </a:prstGeom>
        </p:spPr>
      </p:pic>
      <p:sp>
        <p:nvSpPr>
          <p:cNvPr id="184327" name="Line 7"/>
          <p:cNvSpPr>
            <a:spLocks noChangeShapeType="1"/>
          </p:cNvSpPr>
          <p:nvPr/>
        </p:nvSpPr>
        <p:spPr bwMode="auto">
          <a:xfrm>
            <a:off x="2771775" y="3644901"/>
            <a:ext cx="2376289" cy="206214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47711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6569</TotalTime>
  <Words>569</Words>
  <Application>Microsoft Office PowerPoint</Application>
  <PresentationFormat>On-screen Show (4:3)</PresentationFormat>
  <Paragraphs>147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1_Custom Design</vt:lpstr>
      <vt:lpstr>Capturing Creativity: Intellectual Asset Management and IP Strategy.</vt:lpstr>
      <vt:lpstr>Intellectual Property</vt:lpstr>
      <vt:lpstr>Forms of Intellectual Property</vt:lpstr>
      <vt:lpstr>Why IP Strategy Matters?  </vt:lpstr>
      <vt:lpstr>PowerPoint Presentation</vt:lpstr>
      <vt:lpstr>Boxes to think inside when you’re thinking outside the box!</vt:lpstr>
      <vt:lpstr>Intellectual Asset Management  </vt:lpstr>
      <vt:lpstr>Intellectual Asset Management </vt:lpstr>
      <vt:lpstr>Intellectual Asset Management </vt:lpstr>
      <vt:lpstr>Intellectual Asset Management </vt:lpstr>
      <vt:lpstr>Communicating your Value</vt:lpstr>
      <vt:lpstr>PowerPoint Presentation</vt:lpstr>
      <vt:lpstr>IP Strategy and Scalability</vt:lpstr>
    </vt:vector>
  </TitlesOfParts>
  <Company>Enterprise Ireland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tmeagh</dc:creator>
  <cp:lastModifiedBy>Doyle, Joe</cp:lastModifiedBy>
  <cp:revision>149</cp:revision>
  <cp:lastPrinted>2015-09-07T16:07:22Z</cp:lastPrinted>
  <dcterms:created xsi:type="dcterms:W3CDTF">2012-05-17T12:19:02Z</dcterms:created>
  <dcterms:modified xsi:type="dcterms:W3CDTF">2018-06-11T14:20:37Z</dcterms:modified>
</cp:coreProperties>
</file>