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79" r:id="rId5"/>
  </p:sldMasterIdLst>
  <p:notesMasterIdLst>
    <p:notesMasterId r:id="rId55"/>
  </p:notesMasterIdLst>
  <p:sldIdLst>
    <p:sldId id="437" r:id="rId6"/>
    <p:sldId id="331" r:id="rId7"/>
    <p:sldId id="441" r:id="rId8"/>
    <p:sldId id="440"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5">
          <p15:clr>
            <a:srgbClr val="A4A3A4"/>
          </p15:clr>
        </p15:guide>
        <p15:guide id="2" orient="horz" pos="1026">
          <p15:clr>
            <a:srgbClr val="A4A3A4"/>
          </p15:clr>
        </p15:guide>
        <p15:guide id="3" pos="385">
          <p15:clr>
            <a:srgbClr val="A4A3A4"/>
          </p15:clr>
        </p15:guide>
        <p15:guide id="4" orient="horz" pos="1092">
          <p15:clr>
            <a:srgbClr val="A4A3A4"/>
          </p15:clr>
        </p15:guide>
        <p15:guide id="5" orient="horz" pos="2840">
          <p15:clr>
            <a:srgbClr val="A4A3A4"/>
          </p15:clr>
        </p15:guide>
        <p15:guide id="6" orient="horz" pos="300">
          <p15:clr>
            <a:srgbClr val="A4A3A4"/>
          </p15:clr>
        </p15:guide>
        <p15:guide id="7" pos="5375">
          <p15:clr>
            <a:srgbClr val="A4A3A4"/>
          </p15:clr>
        </p15:guide>
        <p15:guide id="8" pos="567">
          <p15:clr>
            <a:srgbClr val="A4A3A4"/>
          </p15:clr>
        </p15:guide>
        <p15:guide id="9" pos="2971">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ckson Ann" initials="H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75F"/>
    <a:srgbClr val="404B56"/>
    <a:srgbClr val="009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09" autoAdjust="0"/>
    <p:restoredTop sz="77086" autoAdjust="0"/>
  </p:normalViewPr>
  <p:slideViewPr>
    <p:cSldViewPr>
      <p:cViewPr varScale="1">
        <p:scale>
          <a:sx n="86" d="100"/>
          <a:sy n="86" d="100"/>
        </p:scale>
        <p:origin x="2496" y="60"/>
      </p:cViewPr>
      <p:guideLst>
        <p:guide orient="horz" pos="255"/>
        <p:guide orient="horz" pos="1026"/>
        <p:guide pos="385"/>
        <p:guide orient="horz" pos="1092"/>
        <p:guide orient="horz" pos="2840"/>
        <p:guide orient="horz" pos="300"/>
        <p:guide pos="5375"/>
        <p:guide pos="567"/>
        <p:guide pos="2971"/>
      </p:guideLst>
    </p:cSldViewPr>
  </p:slideViewPr>
  <p:notesTextViewPr>
    <p:cViewPr>
      <p:scale>
        <a:sx n="100" d="100"/>
        <a:sy n="100" d="100"/>
      </p:scale>
      <p:origin x="0" y="0"/>
    </p:cViewPr>
  </p:notesTextViewPr>
  <p:sorterViewPr>
    <p:cViewPr>
      <p:scale>
        <a:sx n="194" d="100"/>
        <a:sy n="194" d="100"/>
      </p:scale>
      <p:origin x="0" y="-15066"/>
    </p:cViewPr>
  </p:sorterViewPr>
  <p:notesViewPr>
    <p:cSldViewPr showGuides="1">
      <p:cViewPr varScale="1">
        <p:scale>
          <a:sx n="51" d="100"/>
          <a:sy n="51" d="100"/>
        </p:scale>
        <p:origin x="-2994" y="-108"/>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pPr>
              <a:defRPr/>
            </a:pPr>
            <a:endParaRPr lang="en-GB"/>
          </a:p>
        </p:txBody>
      </p:sp>
      <p:sp>
        <p:nvSpPr>
          <p:cNvPr id="3" name="Date Placeholder 2"/>
          <p:cNvSpPr>
            <a:spLocks noGrp="1"/>
          </p:cNvSpPr>
          <p:nvPr>
            <p:ph type="dt" idx="1"/>
          </p:nvPr>
        </p:nvSpPr>
        <p:spPr>
          <a:xfrm>
            <a:off x="3883852" y="0"/>
            <a:ext cx="2972547" cy="497842"/>
          </a:xfrm>
          <a:prstGeom prst="rect">
            <a:avLst/>
          </a:prstGeom>
        </p:spPr>
        <p:txBody>
          <a:bodyPr vert="horz" lIns="91870" tIns="45935" rIns="91870" bIns="45935" rtlCol="0"/>
          <a:lstStyle>
            <a:lvl1pPr algn="r">
              <a:defRPr sz="1200"/>
            </a:lvl1pPr>
          </a:lstStyle>
          <a:p>
            <a:pPr>
              <a:defRPr/>
            </a:pPr>
            <a:fld id="{A08A0225-2F57-42E3-9305-1355A5874372}" type="datetimeFigureOut">
              <a:rPr lang="en-GB"/>
              <a:pPr>
                <a:defRPr/>
              </a:pPr>
              <a:t>10/07/2017</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70" tIns="45935" rIns="91870" bIns="45935" rtlCol="0" anchor="ctr"/>
          <a:lstStyle/>
          <a:p>
            <a:pPr lvl="0"/>
            <a:endParaRPr lang="en-GB" noProof="0" smtClean="0"/>
          </a:p>
        </p:txBody>
      </p:sp>
      <p:sp>
        <p:nvSpPr>
          <p:cNvPr id="5" name="Notes Placeholder 4"/>
          <p:cNvSpPr>
            <a:spLocks noGrp="1"/>
          </p:cNvSpPr>
          <p:nvPr>
            <p:ph type="body" sz="quarter" idx="3"/>
          </p:nvPr>
        </p:nvSpPr>
        <p:spPr>
          <a:xfrm>
            <a:off x="685480" y="4723924"/>
            <a:ext cx="5487041" cy="4475798"/>
          </a:xfrm>
          <a:prstGeom prst="rect">
            <a:avLst/>
          </a:prstGeom>
        </p:spPr>
        <p:txBody>
          <a:bodyPr vert="horz" lIns="91870" tIns="45935" rIns="91870" bIns="4593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6257"/>
            <a:ext cx="2972547" cy="497841"/>
          </a:xfrm>
          <a:prstGeom prst="rect">
            <a:avLst/>
          </a:prstGeom>
        </p:spPr>
        <p:txBody>
          <a:bodyPr vert="horz" lIns="91870" tIns="45935" rIns="91870" bIns="45935"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3852" y="9446257"/>
            <a:ext cx="2972547" cy="497841"/>
          </a:xfrm>
          <a:prstGeom prst="rect">
            <a:avLst/>
          </a:prstGeom>
        </p:spPr>
        <p:txBody>
          <a:bodyPr vert="horz" lIns="91870" tIns="45935" rIns="91870" bIns="45935" rtlCol="0" anchor="b"/>
          <a:lstStyle>
            <a:lvl1pPr algn="r">
              <a:defRPr sz="1200"/>
            </a:lvl1pPr>
          </a:lstStyle>
          <a:p>
            <a:pPr>
              <a:defRPr/>
            </a:pPr>
            <a:fld id="{6562880C-0A8F-4D87-B51B-DA6E882D0D34}" type="slidenum">
              <a:rPr lang="en-GB"/>
              <a:pPr>
                <a:defRPr/>
              </a:pPr>
              <a:t>‹Nr.›</a:t>
            </a:fld>
            <a:endParaRPr lang="en-GB"/>
          </a:p>
        </p:txBody>
      </p:sp>
    </p:spTree>
    <p:extLst>
      <p:ext uri="{BB962C8B-B14F-4D97-AF65-F5344CB8AC3E}">
        <p14:creationId xmlns:p14="http://schemas.microsoft.com/office/powerpoint/2010/main" val="80136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orldwide.espacene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6442" indent="-287093" eaLnBrk="0" hangingPunct="0">
              <a:defRPr>
                <a:solidFill>
                  <a:schemeClr val="tx1"/>
                </a:solidFill>
                <a:latin typeface="Arial" charset="0"/>
                <a:cs typeface="Arial" charset="0"/>
              </a:defRPr>
            </a:lvl2pPr>
            <a:lvl3pPr marL="1148372" indent="-229674" eaLnBrk="0" hangingPunct="0">
              <a:defRPr>
                <a:solidFill>
                  <a:schemeClr val="tx1"/>
                </a:solidFill>
                <a:latin typeface="Arial" charset="0"/>
                <a:cs typeface="Arial" charset="0"/>
              </a:defRPr>
            </a:lvl3pPr>
            <a:lvl4pPr marL="1607721" indent="-229674" eaLnBrk="0" hangingPunct="0">
              <a:defRPr>
                <a:solidFill>
                  <a:schemeClr val="tx1"/>
                </a:solidFill>
                <a:latin typeface="Arial" charset="0"/>
                <a:cs typeface="Arial" charset="0"/>
              </a:defRPr>
            </a:lvl4pPr>
            <a:lvl5pPr marL="2067070" indent="-229674" eaLnBrk="0" hangingPunct="0">
              <a:defRPr>
                <a:solidFill>
                  <a:schemeClr val="tx1"/>
                </a:solidFill>
                <a:latin typeface="Arial" charset="0"/>
                <a:cs typeface="Arial" charset="0"/>
              </a:defRPr>
            </a:lvl5pPr>
            <a:lvl6pPr marL="2526419" indent="-229674" eaLnBrk="0" fontAlgn="base" hangingPunct="0">
              <a:spcBef>
                <a:spcPct val="0"/>
              </a:spcBef>
              <a:spcAft>
                <a:spcPct val="0"/>
              </a:spcAft>
              <a:defRPr>
                <a:solidFill>
                  <a:schemeClr val="tx1"/>
                </a:solidFill>
                <a:latin typeface="Arial" charset="0"/>
                <a:cs typeface="Arial" charset="0"/>
              </a:defRPr>
            </a:lvl6pPr>
            <a:lvl7pPr marL="2985767" indent="-229674" eaLnBrk="0" fontAlgn="base" hangingPunct="0">
              <a:spcBef>
                <a:spcPct val="0"/>
              </a:spcBef>
              <a:spcAft>
                <a:spcPct val="0"/>
              </a:spcAft>
              <a:defRPr>
                <a:solidFill>
                  <a:schemeClr val="tx1"/>
                </a:solidFill>
                <a:latin typeface="Arial" charset="0"/>
                <a:cs typeface="Arial" charset="0"/>
              </a:defRPr>
            </a:lvl7pPr>
            <a:lvl8pPr marL="3445116" indent="-229674" eaLnBrk="0" fontAlgn="base" hangingPunct="0">
              <a:spcBef>
                <a:spcPct val="0"/>
              </a:spcBef>
              <a:spcAft>
                <a:spcPct val="0"/>
              </a:spcAft>
              <a:defRPr>
                <a:solidFill>
                  <a:schemeClr val="tx1"/>
                </a:solidFill>
                <a:latin typeface="Arial" charset="0"/>
                <a:cs typeface="Arial" charset="0"/>
              </a:defRPr>
            </a:lvl8pPr>
            <a:lvl9pPr marL="3904465" indent="-229674" eaLnBrk="0" fontAlgn="base" hangingPunct="0">
              <a:spcBef>
                <a:spcPct val="0"/>
              </a:spcBef>
              <a:spcAft>
                <a:spcPct val="0"/>
              </a:spcAft>
              <a:defRPr>
                <a:solidFill>
                  <a:schemeClr val="tx1"/>
                </a:solidFill>
                <a:latin typeface="Arial" charset="0"/>
                <a:cs typeface="Arial" charset="0"/>
              </a:defRPr>
            </a:lvl9pPr>
          </a:lstStyle>
          <a:p>
            <a:pPr eaLnBrk="1" hangingPunct="1"/>
            <a:fld id="{E31452D6-D00B-4111-ADFA-918551FBB4C0}" type="slidenum">
              <a:rPr lang="en-GB" smtClean="0">
                <a:solidFill>
                  <a:prstClr val="black"/>
                </a:solidFill>
              </a:rPr>
              <a:pPr eaLnBrk="1" hangingPunct="1"/>
              <a:t>1</a:t>
            </a:fld>
            <a:endParaRPr lang="en-GB" smtClean="0">
              <a:solidFill>
                <a:prstClr val="black"/>
              </a:solidFill>
            </a:endParaRPr>
          </a:p>
        </p:txBody>
      </p:sp>
    </p:spTree>
    <p:extLst>
      <p:ext uri="{BB962C8B-B14F-4D97-AF65-F5344CB8AC3E}">
        <p14:creationId xmlns:p14="http://schemas.microsoft.com/office/powerpoint/2010/main" val="30406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r>
              <a:rPr lang="en-GB" altLang="en-US" dirty="0" smtClean="0"/>
              <a:t>The claims define the legal scope of the patent. They define the area of technology for which patent protection is requested.</a:t>
            </a:r>
          </a:p>
          <a:p>
            <a:pPr eaLnBrk="1" hangingPunct="1"/>
            <a:endParaRPr lang="en-GB" altLang="en-US" dirty="0" smtClean="0"/>
          </a:p>
          <a:p>
            <a:pPr eaLnBrk="1" hangingPunct="1"/>
            <a:r>
              <a:rPr lang="en-GB" altLang="en-US" dirty="0" smtClean="0"/>
              <a:t>In any given patent application, the allowable sets of claims are for a product, a process involving the product, or an application of the product.</a:t>
            </a:r>
          </a:p>
          <a:p>
            <a:pPr eaLnBrk="1" hangingPunct="1"/>
            <a:r>
              <a:rPr lang="en-GB" altLang="en-US" dirty="0" smtClean="0"/>
              <a:t> </a:t>
            </a:r>
          </a:p>
          <a:p>
            <a:pPr eaLnBrk="1" hangingPunct="1"/>
            <a:r>
              <a:rPr lang="en-GB" altLang="en-US" dirty="0" smtClean="0"/>
              <a:t>The first claim in any of the above sets is called an independent claim. All other claims which refer to the independent claim are called dependent claims.</a:t>
            </a:r>
          </a:p>
          <a:p>
            <a:pPr eaLnBrk="1" hangingPunct="1"/>
            <a:endParaRPr lang="en-GB" altLang="en-US" dirty="0" smtClean="0"/>
          </a:p>
        </p:txBody>
      </p:sp>
      <p:sp>
        <p:nvSpPr>
          <p:cNvPr id="225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814B83A-CB70-45F8-99BF-C594F78CA1C1}" type="slidenum">
              <a:rPr lang="en-GB" altLang="en-US"/>
              <a:pPr>
                <a:spcBef>
                  <a:spcPct val="0"/>
                </a:spcBef>
              </a:pPr>
              <a:t>10</a:t>
            </a:fld>
            <a:endParaRPr lang="en-GB" altLang="en-US"/>
          </a:p>
        </p:txBody>
      </p:sp>
    </p:spTree>
    <p:extLst>
      <p:ext uri="{BB962C8B-B14F-4D97-AF65-F5344CB8AC3E}">
        <p14:creationId xmlns:p14="http://schemas.microsoft.com/office/powerpoint/2010/main" val="212832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p:spPr>
        <p:txBody>
          <a:bodyPr/>
          <a:lstStyle/>
          <a:p>
            <a:pPr eaLnBrk="1" hangingPunct="1"/>
            <a:r>
              <a:rPr lang="en-GB" altLang="en-US" dirty="0" smtClean="0"/>
              <a:t>The search report is a document produced by the patent examiner after he or she has carried out a patentability search. In it the examiner compares the current patent application with previously published material known in the patent world as “prior art”.</a:t>
            </a:r>
          </a:p>
          <a:p>
            <a:pPr eaLnBrk="1" hangingPunct="1"/>
            <a:endParaRPr lang="de-DE" altLang="en-US" dirty="0" smtClean="0"/>
          </a:p>
        </p:txBody>
      </p:sp>
      <p:sp>
        <p:nvSpPr>
          <p:cNvPr id="2458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DB8645-941E-48AC-8794-A0DB7BD486F9}" type="slidenum">
              <a:rPr lang="en-GB" altLang="de-DE"/>
              <a:pPr>
                <a:spcBef>
                  <a:spcPct val="0"/>
                </a:spcBef>
              </a:pPr>
              <a:t>11</a:t>
            </a:fld>
            <a:endParaRPr lang="en-GB" altLang="de-DE"/>
          </a:p>
        </p:txBody>
      </p:sp>
    </p:spTree>
    <p:extLst>
      <p:ext uri="{BB962C8B-B14F-4D97-AF65-F5344CB8AC3E}">
        <p14:creationId xmlns:p14="http://schemas.microsoft.com/office/powerpoint/2010/main" val="214818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GB" altLang="en-US" smtClean="0"/>
              <a:t>The next few slides show patent applications from different technological areas.</a:t>
            </a:r>
          </a:p>
          <a:p>
            <a:pPr eaLnBrk="1" hangingPunct="1"/>
            <a:r>
              <a:rPr lang="en-GB" altLang="en-US" smtClean="0"/>
              <a:t> </a:t>
            </a:r>
          </a:p>
          <a:p>
            <a:pPr eaLnBrk="1" hangingPunct="1"/>
            <a:r>
              <a:rPr lang="en-GB" altLang="en-US" smtClean="0"/>
              <a:t>This is a patent from the biotech area.</a:t>
            </a:r>
          </a:p>
          <a:p>
            <a:pPr eaLnBrk="1" hangingPunct="1"/>
            <a:endParaRPr lang="en-GB" altLang="en-US" smtClean="0"/>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ECC985C-E47C-424F-9B63-4894C4ACE480}" type="slidenum">
              <a:rPr lang="en-GB" altLang="en-US"/>
              <a:pPr>
                <a:spcBef>
                  <a:spcPct val="0"/>
                </a:spcBef>
              </a:pPr>
              <a:t>12</a:t>
            </a:fld>
            <a:endParaRPr lang="en-GB" altLang="en-US"/>
          </a:p>
        </p:txBody>
      </p:sp>
    </p:spTree>
    <p:extLst>
      <p:ext uri="{BB962C8B-B14F-4D97-AF65-F5344CB8AC3E}">
        <p14:creationId xmlns:p14="http://schemas.microsoft.com/office/powerpoint/2010/main" val="413210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eaLnBrk="1" hangingPunct="1"/>
            <a:r>
              <a:rPr lang="en-GB" altLang="en-US" dirty="0" smtClean="0"/>
              <a:t>This is a patent application from the civil engineering field. It concerns the damping of deck vibrations in super-long suspension bridges.</a:t>
            </a:r>
          </a:p>
          <a:p>
            <a:pPr eaLnBrk="1" hangingPunct="1"/>
            <a:r>
              <a:rPr lang="en-GB" altLang="en-US" dirty="0" smtClean="0"/>
              <a:t/>
            </a:r>
            <a:br>
              <a:rPr lang="en-GB" altLang="en-US" dirty="0" smtClean="0"/>
            </a:br>
            <a:endParaRPr lang="en-GB" altLang="en-US" dirty="0" smtClean="0"/>
          </a:p>
        </p:txBody>
      </p:sp>
      <p:sp>
        <p:nvSpPr>
          <p:cNvPr id="2867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0CA845-D393-4E53-84D4-FAC05C9FC6FB}" type="slidenum">
              <a:rPr lang="en-GB" altLang="en-US"/>
              <a:pPr>
                <a:spcBef>
                  <a:spcPct val="0"/>
                </a:spcBef>
              </a:pPr>
              <a:t>13</a:t>
            </a:fld>
            <a:endParaRPr lang="en-GB" altLang="en-US"/>
          </a:p>
        </p:txBody>
      </p:sp>
    </p:spTree>
    <p:extLst>
      <p:ext uri="{BB962C8B-B14F-4D97-AF65-F5344CB8AC3E}">
        <p14:creationId xmlns:p14="http://schemas.microsoft.com/office/powerpoint/2010/main" val="158468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r>
              <a:rPr lang="en-GB" altLang="en-US" dirty="0" smtClean="0"/>
              <a:t>This is a patent application in the aerospace sector. It relates to vectoring the thrust of rocket motors.</a:t>
            </a:r>
          </a:p>
          <a:p>
            <a:pPr eaLnBrk="1" hangingPunct="1"/>
            <a:endParaRPr lang="en-GB" altLang="en-US" dirty="0" smtClean="0"/>
          </a:p>
        </p:txBody>
      </p:sp>
      <p:sp>
        <p:nvSpPr>
          <p:cNvPr id="3072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F05910-FC4B-4EF0-A4E5-A3BDB92827A2}" type="slidenum">
              <a:rPr lang="en-GB" altLang="en-US"/>
              <a:pPr>
                <a:spcBef>
                  <a:spcPct val="0"/>
                </a:spcBef>
              </a:pPr>
              <a:t>14</a:t>
            </a:fld>
            <a:endParaRPr lang="en-GB" altLang="en-US"/>
          </a:p>
        </p:txBody>
      </p:sp>
    </p:spTree>
    <p:extLst>
      <p:ext uri="{BB962C8B-B14F-4D97-AF65-F5344CB8AC3E}">
        <p14:creationId xmlns:p14="http://schemas.microsoft.com/office/powerpoint/2010/main" val="262561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r>
              <a:rPr lang="en-GB" altLang="en-US" dirty="0" smtClean="0"/>
              <a:t>This is a patent in the field of transport technology. It is for a tilting train where the wheels remain in contact with a flat or cambered track, but the train body tilts towards the centre of the bend, enabling the train to travel faster around the curve.</a:t>
            </a:r>
          </a:p>
          <a:p>
            <a:pPr eaLnBrk="1" hangingPunct="1"/>
            <a:endParaRPr lang="en-GB" altLang="en-US" dirty="0" smtClean="0"/>
          </a:p>
        </p:txBody>
      </p:sp>
      <p:sp>
        <p:nvSpPr>
          <p:cNvPr id="327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381E92-F8C6-4163-8E4B-4F5CDAEFC623}" type="slidenum">
              <a:rPr lang="en-GB" altLang="en-US"/>
              <a:pPr>
                <a:spcBef>
                  <a:spcPct val="0"/>
                </a:spcBef>
              </a:pPr>
              <a:t>15</a:t>
            </a:fld>
            <a:endParaRPr lang="en-GB" altLang="en-US"/>
          </a:p>
        </p:txBody>
      </p:sp>
    </p:spTree>
    <p:extLst>
      <p:ext uri="{BB962C8B-B14F-4D97-AF65-F5344CB8AC3E}">
        <p14:creationId xmlns:p14="http://schemas.microsoft.com/office/powerpoint/2010/main" val="355176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pPr eaLnBrk="1" hangingPunct="1"/>
            <a:r>
              <a:rPr lang="en-GB" altLang="en-US" dirty="0" smtClean="0"/>
              <a:t>This patent in the ICT field is for a touchscreen mobile device which allows for the management of incoming telephone calls.</a:t>
            </a:r>
            <a:endParaRPr lang="de-DE" altLang="en-US" dirty="0" smtClean="0"/>
          </a:p>
        </p:txBody>
      </p:sp>
      <p:sp>
        <p:nvSpPr>
          <p:cNvPr id="3482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B81C66-353F-421F-934B-1F2AD0B99EEC}" type="slidenum">
              <a:rPr lang="en-GB" altLang="de-DE"/>
              <a:pPr>
                <a:spcBef>
                  <a:spcPct val="0"/>
                </a:spcBef>
              </a:pPr>
              <a:t>16</a:t>
            </a:fld>
            <a:endParaRPr lang="en-GB" altLang="de-DE"/>
          </a:p>
        </p:txBody>
      </p:sp>
    </p:spTree>
    <p:extLst>
      <p:ext uri="{BB962C8B-B14F-4D97-AF65-F5344CB8AC3E}">
        <p14:creationId xmlns:p14="http://schemas.microsoft.com/office/powerpoint/2010/main" val="48292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pPr eaLnBrk="1" hangingPunct="1"/>
            <a:r>
              <a:rPr lang="en-GB" altLang="en-US" dirty="0" smtClean="0"/>
              <a:t>Patent documents are not only about the substance of the invention, the technology embedded in a patent application. They are also concerned with legal issues such as ownership, legal status and validity, and whether or not a patent has been granted or is still pending.</a:t>
            </a:r>
          </a:p>
          <a:p>
            <a:pPr eaLnBrk="1" hangingPunct="1"/>
            <a:r>
              <a:rPr lang="en-GB" altLang="en-US" dirty="0" smtClean="0"/>
              <a:t> </a:t>
            </a:r>
          </a:p>
          <a:p>
            <a:pPr eaLnBrk="1" hangingPunct="1"/>
            <a:r>
              <a:rPr lang="en-GB" altLang="en-US" dirty="0" smtClean="0"/>
              <a:t>A patent is a legal title.</a:t>
            </a:r>
          </a:p>
          <a:p>
            <a:pPr eaLnBrk="1" hangingPunct="1"/>
            <a:r>
              <a:rPr lang="en-GB" altLang="en-US" dirty="0" smtClean="0"/>
              <a:t> </a:t>
            </a:r>
          </a:p>
          <a:p>
            <a:pPr eaLnBrk="1" hangingPunct="1"/>
            <a:r>
              <a:rPr lang="en-GB" altLang="en-US" dirty="0" smtClean="0"/>
              <a:t>It is possible to link from a European patent publication in </a:t>
            </a:r>
            <a:r>
              <a:rPr lang="en-GB" altLang="en-US" dirty="0" err="1" smtClean="0"/>
              <a:t>Espacenet</a:t>
            </a:r>
            <a:r>
              <a:rPr lang="en-GB" altLang="en-US" dirty="0" smtClean="0"/>
              <a:t> to the corresponding record in the European Patent Register.</a:t>
            </a:r>
          </a:p>
          <a:p>
            <a:pPr eaLnBrk="1" hangingPunct="1"/>
            <a:endParaRPr lang="de-DE" altLang="en-US" dirty="0" smtClean="0"/>
          </a:p>
        </p:txBody>
      </p:sp>
      <p:sp>
        <p:nvSpPr>
          <p:cNvPr id="3686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368700-4452-4443-9161-1F64A9B0BAC5}" type="slidenum">
              <a:rPr lang="en-GB" altLang="de-DE"/>
              <a:pPr>
                <a:spcBef>
                  <a:spcPct val="0"/>
                </a:spcBef>
              </a:pPr>
              <a:t>17</a:t>
            </a:fld>
            <a:endParaRPr lang="en-GB" altLang="de-DE"/>
          </a:p>
        </p:txBody>
      </p:sp>
    </p:spTree>
    <p:extLst>
      <p:ext uri="{BB962C8B-B14F-4D97-AF65-F5344CB8AC3E}">
        <p14:creationId xmlns:p14="http://schemas.microsoft.com/office/powerpoint/2010/main" val="404139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r>
              <a:rPr lang="en-GB" altLang="en-US" dirty="0" smtClean="0"/>
              <a:t>Within </a:t>
            </a:r>
            <a:r>
              <a:rPr lang="en-GB" altLang="en-US" dirty="0" err="1" smtClean="0"/>
              <a:t>Espacenet</a:t>
            </a:r>
            <a:r>
              <a:rPr lang="en-GB" altLang="en-US" dirty="0" smtClean="0"/>
              <a:t> it is possible to investigate the legal status of a patent application or granted patent. In this case we're looking at the legal status of EP1000000, and we can see the part of the record which shows the designated states and the extension states, during the early life of this patent application.</a:t>
            </a:r>
          </a:p>
        </p:txBody>
      </p:sp>
      <p:sp>
        <p:nvSpPr>
          <p:cNvPr id="3891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65944D-75A6-4046-87A7-9FB686F92080}" type="slidenum">
              <a:rPr lang="en-GB" altLang="en-US"/>
              <a:pPr>
                <a:spcBef>
                  <a:spcPct val="0"/>
                </a:spcBef>
              </a:pPr>
              <a:t>18</a:t>
            </a:fld>
            <a:endParaRPr lang="en-GB" altLang="en-US"/>
          </a:p>
        </p:txBody>
      </p:sp>
    </p:spTree>
    <p:extLst>
      <p:ext uri="{BB962C8B-B14F-4D97-AF65-F5344CB8AC3E}">
        <p14:creationId xmlns:p14="http://schemas.microsoft.com/office/powerpoint/2010/main" val="394132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GB" altLang="en-US" dirty="0" smtClean="0"/>
              <a:t>Going back to the European Patent Register from </a:t>
            </a:r>
            <a:r>
              <a:rPr lang="en-GB" altLang="en-US" dirty="0" err="1" smtClean="0"/>
              <a:t>Espacenet</a:t>
            </a:r>
            <a:r>
              <a:rPr lang="en-GB" altLang="en-US" dirty="0" smtClean="0"/>
              <a:t> we can look up the procedural status of this patent application.</a:t>
            </a:r>
          </a:p>
          <a:p>
            <a:pPr eaLnBrk="1" hangingPunct="1"/>
            <a:r>
              <a:rPr lang="en-GB" altLang="en-US" dirty="0" smtClean="0"/>
              <a:t> </a:t>
            </a:r>
          </a:p>
          <a:p>
            <a:pPr eaLnBrk="1" hangingPunct="1"/>
            <a:r>
              <a:rPr lang="en-GB" altLang="en-US" dirty="0" smtClean="0"/>
              <a:t>In the "About this file" view we can see the relevant bibliographic information. The European Patent Register only shows information about a European patent application once it has been published.</a:t>
            </a:r>
          </a:p>
          <a:p>
            <a:pPr eaLnBrk="1" hangingPunct="1"/>
            <a:r>
              <a:rPr lang="en-GB" altLang="en-US" dirty="0" smtClean="0"/>
              <a:t> </a:t>
            </a:r>
          </a:p>
          <a:p>
            <a:pPr eaLnBrk="1" hangingPunct="1"/>
            <a:r>
              <a:rPr lang="en-GB" altLang="en-US" dirty="0" smtClean="0"/>
              <a:t>After that we can look up the procedural status to see what stage the application has reached. A simple procedure would consist of search, examination and grant.</a:t>
            </a:r>
          </a:p>
          <a:p>
            <a:pPr eaLnBrk="1" hangingPunct="1"/>
            <a:endParaRPr lang="en-GB" altLang="en-US" dirty="0" smtClean="0"/>
          </a:p>
        </p:txBody>
      </p:sp>
      <p:sp>
        <p:nvSpPr>
          <p:cNvPr id="4096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AE9F00-A667-470F-82A7-29DFB23683B2}" type="slidenum">
              <a:rPr lang="en-GB" altLang="en-US"/>
              <a:pPr>
                <a:spcBef>
                  <a:spcPct val="0"/>
                </a:spcBef>
              </a:pPr>
              <a:t>19</a:t>
            </a:fld>
            <a:endParaRPr lang="en-GB" altLang="en-US"/>
          </a:p>
        </p:txBody>
      </p:sp>
    </p:spTree>
    <p:extLst>
      <p:ext uri="{BB962C8B-B14F-4D97-AF65-F5344CB8AC3E}">
        <p14:creationId xmlns:p14="http://schemas.microsoft.com/office/powerpoint/2010/main" val="102374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GB" altLang="en-US" dirty="0" smtClean="0"/>
              <a:t>This presentation is all about searching patents with </a:t>
            </a:r>
            <a:r>
              <a:rPr lang="en-GB" altLang="en-US" dirty="0" err="1" smtClean="0"/>
              <a:t>Espacenet</a:t>
            </a:r>
            <a:r>
              <a:rPr lang="en-GB" altLang="en-US" dirty="0" smtClean="0"/>
              <a:t>, the EPO's worldwide</a:t>
            </a:r>
            <a:r>
              <a:rPr lang="en-GB" altLang="en-US" baseline="0" dirty="0" smtClean="0"/>
              <a:t> patents database.</a:t>
            </a:r>
            <a:endParaRPr lang="en-GB" altLang="en-US" dirty="0" smtClean="0"/>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BDF215-C328-45C4-A12F-8D14FDA246F2}" type="slidenum">
              <a:rPr lang="en-GB" altLang="en-US"/>
              <a:pPr>
                <a:spcBef>
                  <a:spcPct val="0"/>
                </a:spcBef>
              </a:pPr>
              <a:t>2</a:t>
            </a:fld>
            <a:endParaRPr lang="en-GB" altLang="en-US"/>
          </a:p>
        </p:txBody>
      </p:sp>
    </p:spTree>
    <p:extLst>
      <p:ext uri="{BB962C8B-B14F-4D97-AF65-F5344CB8AC3E}">
        <p14:creationId xmlns:p14="http://schemas.microsoft.com/office/powerpoint/2010/main" val="128687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p:spPr>
        <p:txBody>
          <a:bodyPr/>
          <a:lstStyle/>
          <a:p>
            <a:pPr eaLnBrk="1" hangingPunct="1"/>
            <a:r>
              <a:rPr lang="en-GB" altLang="en-US" dirty="0" err="1" smtClean="0"/>
              <a:t>Kary</a:t>
            </a:r>
            <a:r>
              <a:rPr lang="en-GB" altLang="en-US" dirty="0" smtClean="0"/>
              <a:t> Mullis is a scientist who received the Nobel prize for Chemistry for contributions to the developments of methods within DNA-based chemistry</a:t>
            </a:r>
            <a:r>
              <a:rPr lang="en-GB" altLang="en-US" i="1" dirty="0" smtClean="0"/>
              <a:t>. </a:t>
            </a:r>
            <a:r>
              <a:rPr lang="en-GB" altLang="en-US" dirty="0" smtClean="0"/>
              <a:t>Mullis shared the award with Michael Smith. Mullis' half of the award was for his invention of the polymerase chain reaction (PCR) method.</a:t>
            </a:r>
          </a:p>
          <a:p>
            <a:pPr eaLnBrk="1" hangingPunct="1"/>
            <a:r>
              <a:rPr lang="en-GB" altLang="en-US" i="1" dirty="0" smtClean="0"/>
              <a:t> </a:t>
            </a:r>
            <a:endParaRPr lang="en-GB" altLang="en-US" dirty="0" smtClean="0"/>
          </a:p>
          <a:p>
            <a:pPr eaLnBrk="1" hangingPunct="1"/>
            <a:r>
              <a:rPr lang="en-GB" altLang="en-US" dirty="0" smtClean="0"/>
              <a:t>This slide shows one of Mullis' early patent applications, published in 1989 for a "Process for amplifying, detecting and/or cloning nucleic acid sequences" and having the number US4800159. This turned out to be a significant invention, forming as it did the basis for commercial PCR technology.</a:t>
            </a:r>
          </a:p>
          <a:p>
            <a:pPr eaLnBrk="1" hangingPunct="1"/>
            <a:r>
              <a:rPr lang="en-GB" altLang="en-US" dirty="0" smtClean="0"/>
              <a:t> </a:t>
            </a:r>
          </a:p>
          <a:p>
            <a:pPr eaLnBrk="1" hangingPunct="1"/>
            <a:r>
              <a:rPr lang="en-GB" altLang="en-US" dirty="0" smtClean="0"/>
              <a:t>You can get a good idea of how important a particular invention is by finding out how many later patent applications cite it. </a:t>
            </a:r>
          </a:p>
        </p:txBody>
      </p:sp>
      <p:sp>
        <p:nvSpPr>
          <p:cNvPr id="43012"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DC4140-1627-403B-B486-48F282907FCC}" type="slidenum">
              <a:rPr lang="en-GB" altLang="de-DE"/>
              <a:pPr>
                <a:spcBef>
                  <a:spcPct val="0"/>
                </a:spcBef>
              </a:pPr>
              <a:t>20</a:t>
            </a:fld>
            <a:endParaRPr lang="en-GB" altLang="de-DE"/>
          </a:p>
        </p:txBody>
      </p:sp>
    </p:spTree>
    <p:extLst>
      <p:ext uri="{BB962C8B-B14F-4D97-AF65-F5344CB8AC3E}">
        <p14:creationId xmlns:p14="http://schemas.microsoft.com/office/powerpoint/2010/main" val="358237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p:spPr>
        <p:txBody>
          <a:bodyPr/>
          <a:lstStyle/>
          <a:p>
            <a:pPr eaLnBrk="1" hangingPunct="1"/>
            <a:r>
              <a:rPr lang="en-GB" altLang="en-US" dirty="0" smtClean="0"/>
              <a:t>US4800159 turned out to be a blockbuster for Mullis. This is the "citing documents" list for that patent. It shows the citations made by later-filed patent applications.</a:t>
            </a:r>
          </a:p>
          <a:p>
            <a:pPr eaLnBrk="1" hangingPunct="1"/>
            <a:r>
              <a:rPr lang="en-GB" altLang="en-US" dirty="0" smtClean="0"/>
              <a:t> </a:t>
            </a:r>
          </a:p>
          <a:p>
            <a:pPr eaLnBrk="1" hangingPunct="1"/>
            <a:r>
              <a:rPr lang="en-GB" altLang="en-US" dirty="0" smtClean="0"/>
              <a:t>By 2010, US4800159 had been cited 248 times, by May 2012, 839 times, by November 2012, 980 times, by October 2014, </a:t>
            </a:r>
          </a:p>
          <a:p>
            <a:pPr eaLnBrk="1" hangingPunct="1"/>
            <a:r>
              <a:rPr lang="en-GB" altLang="en-US" dirty="0" smtClean="0"/>
              <a:t>1 269 times and by May 2015, 1 329 times.</a:t>
            </a:r>
          </a:p>
          <a:p>
            <a:pPr eaLnBrk="1" hangingPunct="1"/>
            <a:r>
              <a:rPr lang="en-GB" altLang="en-US" dirty="0" smtClean="0"/>
              <a:t> </a:t>
            </a:r>
          </a:p>
          <a:p>
            <a:pPr eaLnBrk="1" hangingPunct="1"/>
            <a:r>
              <a:rPr lang="en-GB" altLang="en-US" dirty="0" smtClean="0"/>
              <a:t>A simple citation analysis like this is all you need to identify blockbuster patents.</a:t>
            </a:r>
          </a:p>
          <a:p>
            <a:pPr eaLnBrk="1" hangingPunct="1"/>
            <a:endParaRPr lang="de-DE" altLang="en-US" dirty="0" smtClean="0"/>
          </a:p>
        </p:txBody>
      </p:sp>
      <p:sp>
        <p:nvSpPr>
          <p:cNvPr id="4506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DBC391-BA27-42C6-B841-F0B0BD4C549E}" type="slidenum">
              <a:rPr lang="en-GB" altLang="de-DE"/>
              <a:pPr>
                <a:spcBef>
                  <a:spcPct val="0"/>
                </a:spcBef>
              </a:pPr>
              <a:t>21</a:t>
            </a:fld>
            <a:endParaRPr lang="en-GB" altLang="de-DE"/>
          </a:p>
        </p:txBody>
      </p:sp>
    </p:spTree>
    <p:extLst>
      <p:ext uri="{BB962C8B-B14F-4D97-AF65-F5344CB8AC3E}">
        <p14:creationId xmlns:p14="http://schemas.microsoft.com/office/powerpoint/2010/main" val="250320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pPr eaLnBrk="1" hangingPunct="1"/>
            <a:r>
              <a:rPr lang="en-GB" altLang="en-US" smtClean="0"/>
              <a:t>Espacenet can also be used to find information about movers and shakers, in other words active inventors and applicants.</a:t>
            </a:r>
          </a:p>
          <a:p>
            <a:pPr eaLnBrk="1" hangingPunct="1"/>
            <a:r>
              <a:rPr lang="en-GB" altLang="en-US" smtClean="0"/>
              <a:t> </a:t>
            </a:r>
          </a:p>
          <a:p>
            <a:pPr eaLnBrk="1" hangingPunct="1"/>
            <a:r>
              <a:rPr lang="en-GB" altLang="en-US" smtClean="0"/>
              <a:t>If we take our previous inventor, Kary Mullis, not only was US4800159 a blockbuster, and not only did he become a Nobel Laureate, but he also became a prolific inventor. A simple search for Kary Mullis as inventor not only delivers an impressive list of patent applications, but looking into that list also reveals that Mullis has worked for (and set up) a number of different organisations.</a:t>
            </a:r>
          </a:p>
          <a:p>
            <a:pPr eaLnBrk="1" hangingPunct="1"/>
            <a:endParaRPr lang="de-DE" altLang="en-US" smtClean="0"/>
          </a:p>
        </p:txBody>
      </p:sp>
      <p:sp>
        <p:nvSpPr>
          <p:cNvPr id="4710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EA2E85-2891-41F1-9BA2-FE1A40481B10}" type="slidenum">
              <a:rPr lang="en-GB" altLang="de-DE"/>
              <a:pPr>
                <a:spcBef>
                  <a:spcPct val="0"/>
                </a:spcBef>
              </a:pPr>
              <a:t>22</a:t>
            </a:fld>
            <a:endParaRPr lang="en-GB" altLang="de-DE"/>
          </a:p>
        </p:txBody>
      </p:sp>
    </p:spTree>
    <p:extLst>
      <p:ext uri="{BB962C8B-B14F-4D97-AF65-F5344CB8AC3E}">
        <p14:creationId xmlns:p14="http://schemas.microsoft.com/office/powerpoint/2010/main" val="396375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p:spPr>
        <p:txBody>
          <a:bodyPr/>
          <a:lstStyle/>
          <a:p>
            <a:pPr eaLnBrk="1" hangingPunct="1"/>
            <a:r>
              <a:rPr lang="en-GB" altLang="en-US" dirty="0" smtClean="0"/>
              <a:t>Let's return to </a:t>
            </a:r>
            <a:r>
              <a:rPr lang="en-GB" altLang="en-US" dirty="0" err="1" smtClean="0"/>
              <a:t>Espacenet</a:t>
            </a:r>
            <a:r>
              <a:rPr lang="en-GB" altLang="en-US" dirty="0" smtClean="0"/>
              <a:t> and look at the search options available to users.</a:t>
            </a:r>
          </a:p>
          <a:p>
            <a:pPr eaLnBrk="1" hangingPunct="1"/>
            <a:r>
              <a:rPr lang="en-GB" altLang="en-US" dirty="0" smtClean="0"/>
              <a:t> </a:t>
            </a:r>
          </a:p>
          <a:p>
            <a:pPr eaLnBrk="1" hangingPunct="1"/>
            <a:r>
              <a:rPr lang="en-GB" altLang="en-US" dirty="0" smtClean="0"/>
              <a:t>On the landing page at </a:t>
            </a:r>
            <a:r>
              <a:rPr lang="en-GB" altLang="en-US" u="sng" dirty="0" smtClean="0">
                <a:hlinkClick r:id="rId3"/>
              </a:rPr>
              <a:t>http://worldwide.espacenet.com</a:t>
            </a:r>
            <a:r>
              <a:rPr lang="en-GB" altLang="en-US" dirty="0" smtClean="0"/>
              <a:t> we see the “smart search” field.</a:t>
            </a:r>
          </a:p>
          <a:p>
            <a:pPr eaLnBrk="1" hangingPunct="1"/>
            <a:r>
              <a:rPr lang="en-GB" altLang="en-US" dirty="0" smtClean="0"/>
              <a:t> </a:t>
            </a:r>
            <a:endParaRPr lang="de-DE" altLang="en-US" dirty="0" smtClean="0"/>
          </a:p>
          <a:p>
            <a:pPr eaLnBrk="1" hangingPunct="1"/>
            <a:endParaRPr lang="de-DE" altLang="en-US" dirty="0" smtClean="0"/>
          </a:p>
        </p:txBody>
      </p:sp>
      <p:sp>
        <p:nvSpPr>
          <p:cNvPr id="49156"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CE0350C-EA01-4BD9-A6F5-B9EB242E1F1B}" type="slidenum">
              <a:rPr lang="en-GB" altLang="de-DE"/>
              <a:pPr>
                <a:spcBef>
                  <a:spcPct val="0"/>
                </a:spcBef>
              </a:pPr>
              <a:t>23</a:t>
            </a:fld>
            <a:endParaRPr lang="en-GB" altLang="de-DE"/>
          </a:p>
        </p:txBody>
      </p:sp>
    </p:spTree>
    <p:extLst>
      <p:ext uri="{BB962C8B-B14F-4D97-AF65-F5344CB8AC3E}">
        <p14:creationId xmlns:p14="http://schemas.microsoft.com/office/powerpoint/2010/main" val="280291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GB" altLang="en-US" dirty="0" smtClean="0"/>
              <a:t>The smart search option offers two types of search method. The first is what you could call "smart search for dummies". You just simply add terms to the box, like you would in Google, and generally you will get a result.</a:t>
            </a:r>
          </a:p>
          <a:p>
            <a:pPr eaLnBrk="1" hangingPunct="1"/>
            <a:r>
              <a:rPr lang="en-GB" altLang="en-US" dirty="0" smtClean="0"/>
              <a:t> </a:t>
            </a:r>
          </a:p>
          <a:p>
            <a:pPr eaLnBrk="1" hangingPunct="1"/>
            <a:r>
              <a:rPr lang="en-GB" altLang="en-US" dirty="0" smtClean="0"/>
              <a:t>However, smart search also offers a "smart search for experts", where you can compose a complicated "command-line" search using field identifiers, truncations and Boolean and proximity operators, to execute sophisticated search statements.</a:t>
            </a:r>
          </a:p>
          <a:p>
            <a:pPr eaLnBrk="1" hangingPunct="1"/>
            <a:endParaRPr lang="en-GB" altLang="en-US" dirty="0" smtClean="0"/>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CF1400-1D08-4F6C-83A4-62E8FE00F321}" type="slidenum">
              <a:rPr lang="en-GB" altLang="en-US"/>
              <a:pPr>
                <a:spcBef>
                  <a:spcPct val="0"/>
                </a:spcBef>
              </a:pPr>
              <a:t>24</a:t>
            </a:fld>
            <a:endParaRPr lang="en-GB" altLang="en-US"/>
          </a:p>
        </p:txBody>
      </p:sp>
    </p:spTree>
    <p:extLst>
      <p:ext uri="{BB962C8B-B14F-4D97-AF65-F5344CB8AC3E}">
        <p14:creationId xmlns:p14="http://schemas.microsoft.com/office/powerpoint/2010/main" val="163542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p:spPr>
        <p:txBody>
          <a:bodyPr/>
          <a:lstStyle/>
          <a:p>
            <a:pPr eaLnBrk="1" hangingPunct="1"/>
            <a:r>
              <a:rPr lang="en-GB" altLang="en-US" dirty="0" smtClean="0"/>
              <a:t>In the advanced search mask, each field is labelled with the allowed input. Like fields are grouped together. This makes it easy to construct a complicated search without having to learn "command line" syntax.</a:t>
            </a:r>
          </a:p>
          <a:p>
            <a:pPr eaLnBrk="1" hangingPunct="1"/>
            <a:endParaRPr lang="de-DE" altLang="en-US" dirty="0" smtClean="0"/>
          </a:p>
        </p:txBody>
      </p:sp>
      <p:sp>
        <p:nvSpPr>
          <p:cNvPr id="53252"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51D957-E4D3-4C2E-8FE0-1989DD06DAAF}" type="slidenum">
              <a:rPr lang="en-GB" altLang="de-DE"/>
              <a:pPr>
                <a:spcBef>
                  <a:spcPct val="0"/>
                </a:spcBef>
              </a:pPr>
              <a:t>25</a:t>
            </a:fld>
            <a:endParaRPr lang="en-GB" altLang="de-DE"/>
          </a:p>
        </p:txBody>
      </p:sp>
    </p:spTree>
    <p:extLst>
      <p:ext uri="{BB962C8B-B14F-4D97-AF65-F5344CB8AC3E}">
        <p14:creationId xmlns:p14="http://schemas.microsoft.com/office/powerpoint/2010/main" val="1152515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GB" altLang="en-US" smtClean="0"/>
              <a:t>The huge numbers of patents in the world are classified to make it easier for patent offices to search and examine. Most of the world's collection is available in Espacenet, so it's obvious that some kind of classification "handle" should be available to help users.</a:t>
            </a:r>
          </a:p>
          <a:p>
            <a:pPr eaLnBrk="1" hangingPunct="1"/>
            <a:r>
              <a:rPr lang="en-GB" altLang="en-US" smtClean="0"/>
              <a:t> </a:t>
            </a:r>
          </a:p>
          <a:p>
            <a:pPr eaLnBrk="1" hangingPunct="1"/>
            <a:r>
              <a:rPr lang="en-GB" altLang="en-US" smtClean="0"/>
              <a:t>Espacenet has chosen to use the new Cooperative Patent Classification (CPC) scheme. This is a joint project between the EPO and the United States Patent and Trademark Office.</a:t>
            </a:r>
          </a:p>
          <a:p>
            <a:pPr eaLnBrk="1" hangingPunct="1"/>
            <a:endParaRPr lang="en-GB" altLang="en-US" smtClean="0"/>
          </a:p>
        </p:txBody>
      </p:sp>
      <p:sp>
        <p:nvSpPr>
          <p:cNvPr id="553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FB9F81-53AA-4CC0-8252-F0B4A1A1A476}" type="slidenum">
              <a:rPr lang="en-GB" altLang="en-US"/>
              <a:pPr>
                <a:spcBef>
                  <a:spcPct val="0"/>
                </a:spcBef>
              </a:pPr>
              <a:t>26</a:t>
            </a:fld>
            <a:endParaRPr lang="en-GB" altLang="en-US"/>
          </a:p>
        </p:txBody>
      </p:sp>
    </p:spTree>
    <p:extLst>
      <p:ext uri="{BB962C8B-B14F-4D97-AF65-F5344CB8AC3E}">
        <p14:creationId xmlns:p14="http://schemas.microsoft.com/office/powerpoint/2010/main" val="4097300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255C04-3A08-4E96-BA76-0DC50C42BAB3}" type="slidenum">
              <a:rPr lang="en-GB" altLang="en-US"/>
              <a:pPr>
                <a:spcBef>
                  <a:spcPct val="0"/>
                </a:spcBef>
              </a:pPr>
              <a:t>27</a:t>
            </a:fld>
            <a:endParaRPr lang="en-GB" altLang="en-US"/>
          </a:p>
        </p:txBody>
      </p:sp>
      <p:sp>
        <p:nvSpPr>
          <p:cNvPr id="57347" name="Rectangle 2"/>
          <p:cNvSpPr>
            <a:spLocks noGrp="1" noRot="1" noChangeAspect="1" noChangeArrowheads="1" noTextEdit="1"/>
          </p:cNvSpPr>
          <p:nvPr>
            <p:ph type="sldImg"/>
          </p:nvPr>
        </p:nvSpPr>
        <p:spPr>
          <a:xfrm>
            <a:off x="915988" y="739775"/>
            <a:ext cx="4922837" cy="3692525"/>
          </a:xfrm>
          <a:ln/>
        </p:spPr>
      </p:sp>
      <p:sp>
        <p:nvSpPr>
          <p:cNvPr id="57348" name="Rectangle 3"/>
          <p:cNvSpPr>
            <a:spLocks noGrp="1" noChangeArrowheads="1"/>
          </p:cNvSpPr>
          <p:nvPr>
            <p:ph type="body" idx="1"/>
          </p:nvPr>
        </p:nvSpPr>
        <p:spPr>
          <a:xfrm>
            <a:off x="675870" y="4676207"/>
            <a:ext cx="5400555" cy="4434444"/>
          </a:xfrm>
          <a:noFill/>
        </p:spPr>
        <p:txBody>
          <a:bodyPr/>
          <a:lstStyle/>
          <a:p>
            <a:pPr eaLnBrk="1" hangingPunct="1"/>
            <a:r>
              <a:rPr lang="en-GB" altLang="en-US" dirty="0" smtClean="0"/>
              <a:t>You can use keywords to search the CPC. In this case we have used “polypeptide antibody“.</a:t>
            </a:r>
            <a:endParaRPr lang="en-US" altLang="en-US" dirty="0" smtClean="0"/>
          </a:p>
        </p:txBody>
      </p:sp>
    </p:spTree>
    <p:extLst>
      <p:ext uri="{BB962C8B-B14F-4D97-AF65-F5344CB8AC3E}">
        <p14:creationId xmlns:p14="http://schemas.microsoft.com/office/powerpoint/2010/main" val="2357169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7C71FA-7616-4CB6-A281-E943520EF895}" type="slidenum">
              <a:rPr lang="en-GB" altLang="en-US"/>
              <a:pPr>
                <a:spcBef>
                  <a:spcPct val="0"/>
                </a:spcBef>
              </a:pPr>
              <a:t>28</a:t>
            </a:fld>
            <a:endParaRPr lang="en-GB" altLang="en-US"/>
          </a:p>
        </p:txBody>
      </p:sp>
      <p:sp>
        <p:nvSpPr>
          <p:cNvPr id="59395" name="Rectangle 2"/>
          <p:cNvSpPr>
            <a:spLocks noGrp="1" noRot="1" noChangeAspect="1" noChangeArrowheads="1" noTextEdit="1"/>
          </p:cNvSpPr>
          <p:nvPr>
            <p:ph type="sldImg"/>
          </p:nvPr>
        </p:nvSpPr>
        <p:spPr>
          <a:xfrm>
            <a:off x="915988" y="739775"/>
            <a:ext cx="4922837" cy="3692525"/>
          </a:xfrm>
          <a:ln/>
        </p:spPr>
      </p:sp>
      <p:sp>
        <p:nvSpPr>
          <p:cNvPr id="59396" name="Rectangle 3"/>
          <p:cNvSpPr>
            <a:spLocks noGrp="1" noChangeArrowheads="1"/>
          </p:cNvSpPr>
          <p:nvPr>
            <p:ph type="body" idx="1"/>
          </p:nvPr>
        </p:nvSpPr>
        <p:spPr>
          <a:xfrm>
            <a:off x="675870" y="4676207"/>
            <a:ext cx="5400555" cy="4434444"/>
          </a:xfrm>
          <a:noFill/>
        </p:spPr>
        <p:txBody>
          <a:bodyPr/>
          <a:lstStyle/>
          <a:p>
            <a:pPr eaLnBrk="1" hangingPunct="1"/>
            <a:r>
              <a:rPr lang="en-GB" altLang="en-US" smtClean="0"/>
              <a:t>Our search shows us that the most relevant CPC classification is C07K 16/00.</a:t>
            </a:r>
            <a:endParaRPr lang="en-US" altLang="en-US" smtClean="0"/>
          </a:p>
        </p:txBody>
      </p:sp>
    </p:spTree>
    <p:extLst>
      <p:ext uri="{BB962C8B-B14F-4D97-AF65-F5344CB8AC3E}">
        <p14:creationId xmlns:p14="http://schemas.microsoft.com/office/powerpoint/2010/main" val="1834325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3A2F54-54D0-4B1B-8384-68D93FDD774A}" type="slidenum">
              <a:rPr lang="en-GB" altLang="en-US"/>
              <a:pPr>
                <a:spcBef>
                  <a:spcPct val="0"/>
                </a:spcBef>
              </a:pPr>
              <a:t>29</a:t>
            </a:fld>
            <a:endParaRPr lang="en-GB" altLang="en-US"/>
          </a:p>
        </p:txBody>
      </p:sp>
      <p:sp>
        <p:nvSpPr>
          <p:cNvPr id="61443" name="Rectangle 2"/>
          <p:cNvSpPr>
            <a:spLocks noGrp="1" noRot="1" noChangeAspect="1" noChangeArrowheads="1" noTextEdit="1"/>
          </p:cNvSpPr>
          <p:nvPr>
            <p:ph type="sldImg"/>
          </p:nvPr>
        </p:nvSpPr>
        <p:spPr>
          <a:xfrm>
            <a:off x="928688" y="742950"/>
            <a:ext cx="4949825" cy="3711575"/>
          </a:xfrm>
          <a:ln/>
        </p:spPr>
      </p:sp>
      <p:sp>
        <p:nvSpPr>
          <p:cNvPr id="61444" name="Rectangle 3"/>
          <p:cNvSpPr>
            <a:spLocks noGrp="1" noChangeArrowheads="1"/>
          </p:cNvSpPr>
          <p:nvPr>
            <p:ph type="body" idx="1"/>
          </p:nvPr>
        </p:nvSpPr>
        <p:spPr>
          <a:xfrm>
            <a:off x="680676" y="4700066"/>
            <a:ext cx="5442196" cy="4456711"/>
          </a:xfrm>
          <a:noFill/>
        </p:spPr>
        <p:txBody>
          <a:bodyPr/>
          <a:lstStyle/>
          <a:p>
            <a:pPr eaLnBrk="1" hangingPunct="1"/>
            <a:r>
              <a:rPr lang="en-GB" altLang="en-US" dirty="0" smtClean="0"/>
              <a:t>We can drill down into the classification and find the classification for polypeptide antibodies against hepatitis C virus and hepatitis G virus. We can then copy the relevant classification symbol </a:t>
            </a:r>
            <a:r>
              <a:rPr lang="en-GB" dirty="0"/>
              <a:t>–</a:t>
            </a:r>
            <a:r>
              <a:rPr lang="en-GB" altLang="en-US" dirty="0" smtClean="0"/>
              <a:t> C07K 16/109 </a:t>
            </a:r>
            <a:r>
              <a:rPr lang="en-GB" dirty="0"/>
              <a:t>–</a:t>
            </a:r>
            <a:r>
              <a:rPr lang="en-GB" altLang="en-US" dirty="0" smtClean="0"/>
              <a:t> into the advanced search mask and search further, refining our search with additional terms if need be.</a:t>
            </a:r>
          </a:p>
          <a:p>
            <a:pPr eaLnBrk="1" hangingPunct="1"/>
            <a:endParaRPr lang="en-US" altLang="en-US" dirty="0" smtClean="0"/>
          </a:p>
        </p:txBody>
      </p:sp>
    </p:spTree>
    <p:extLst>
      <p:ext uri="{BB962C8B-B14F-4D97-AF65-F5344CB8AC3E}">
        <p14:creationId xmlns:p14="http://schemas.microsoft.com/office/powerpoint/2010/main" val="422087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pPr eaLnBrk="1" hangingPunct="1"/>
            <a:endParaRPr lang="en-GB" altLang="en-US" dirty="0" smtClean="0"/>
          </a:p>
        </p:txBody>
      </p:sp>
      <p:sp>
        <p:nvSpPr>
          <p:cNvPr id="1044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B75F27-37B5-429D-A594-67C67396769B}" type="slidenum">
              <a:rPr lang="en-GB" altLang="en-US"/>
              <a:pPr>
                <a:spcBef>
                  <a:spcPct val="0"/>
                </a:spcBef>
              </a:pPr>
              <a:t>3</a:t>
            </a:fld>
            <a:endParaRPr lang="en-GB" altLang="en-US"/>
          </a:p>
        </p:txBody>
      </p:sp>
    </p:spTree>
    <p:extLst>
      <p:ext uri="{BB962C8B-B14F-4D97-AF65-F5344CB8AC3E}">
        <p14:creationId xmlns:p14="http://schemas.microsoft.com/office/powerpoint/2010/main" val="468566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0A49F-FC5D-4C50-B1A5-3FDE032645A6}" type="slidenum">
              <a:rPr lang="en-GB" altLang="en-US"/>
              <a:pPr>
                <a:spcBef>
                  <a:spcPct val="0"/>
                </a:spcBef>
              </a:pPr>
              <a:t>30</a:t>
            </a:fld>
            <a:endParaRPr lang="en-GB" altLang="en-US"/>
          </a:p>
        </p:txBody>
      </p:sp>
      <p:sp>
        <p:nvSpPr>
          <p:cNvPr id="63491" name="Rectangle 2"/>
          <p:cNvSpPr>
            <a:spLocks noGrp="1" noRot="1" noChangeAspect="1" noChangeArrowheads="1" noTextEdit="1"/>
          </p:cNvSpPr>
          <p:nvPr>
            <p:ph type="sldImg"/>
          </p:nvPr>
        </p:nvSpPr>
        <p:spPr>
          <a:xfrm>
            <a:off x="915988" y="739775"/>
            <a:ext cx="4922837" cy="3692525"/>
          </a:xfrm>
          <a:ln/>
        </p:spPr>
      </p:sp>
      <p:sp>
        <p:nvSpPr>
          <p:cNvPr id="63492" name="Rectangle 3"/>
          <p:cNvSpPr>
            <a:spLocks noGrp="1" noChangeArrowheads="1"/>
          </p:cNvSpPr>
          <p:nvPr>
            <p:ph type="body" idx="1"/>
          </p:nvPr>
        </p:nvSpPr>
        <p:spPr>
          <a:xfrm>
            <a:off x="675870" y="4676207"/>
            <a:ext cx="5400555" cy="4434444"/>
          </a:xfrm>
          <a:noFill/>
        </p:spPr>
        <p:txBody>
          <a:bodyPr/>
          <a:lstStyle/>
          <a:p>
            <a:pPr eaLnBrk="1" hangingPunct="1"/>
            <a:r>
              <a:rPr lang="en-GB" altLang="en-US" dirty="0" smtClean="0"/>
              <a:t>We can use the classification search in the inverse way, for example if we know a classification term but we don't know what it means.</a:t>
            </a:r>
          </a:p>
          <a:p>
            <a:pPr eaLnBrk="1" hangingPunct="1"/>
            <a:r>
              <a:rPr lang="en-GB" altLang="en-US" dirty="0" smtClean="0"/>
              <a:t> </a:t>
            </a:r>
          </a:p>
          <a:p>
            <a:pPr eaLnBrk="1" hangingPunct="1"/>
            <a:r>
              <a:rPr lang="en-GB" altLang="en-US" dirty="0" smtClean="0"/>
              <a:t>Let’s say we come across a reference to A63C17, and all we know is that it is something to do with a technology.</a:t>
            </a:r>
          </a:p>
          <a:p>
            <a:pPr lvl="1" eaLnBrk="1" hangingPunct="1"/>
            <a:endParaRPr lang="en-US" altLang="en-US" dirty="0" smtClean="0"/>
          </a:p>
        </p:txBody>
      </p:sp>
    </p:spTree>
    <p:extLst>
      <p:ext uri="{BB962C8B-B14F-4D97-AF65-F5344CB8AC3E}">
        <p14:creationId xmlns:p14="http://schemas.microsoft.com/office/powerpoint/2010/main" val="63650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C41F19-3E28-49D0-A218-92260F26F465}" type="slidenum">
              <a:rPr lang="en-GB" altLang="en-US"/>
              <a:pPr>
                <a:spcBef>
                  <a:spcPct val="0"/>
                </a:spcBef>
              </a:pPr>
              <a:t>31</a:t>
            </a:fld>
            <a:endParaRPr lang="en-GB" altLang="en-US"/>
          </a:p>
        </p:txBody>
      </p:sp>
      <p:sp>
        <p:nvSpPr>
          <p:cNvPr id="65539" name="Rectangle 2"/>
          <p:cNvSpPr>
            <a:spLocks noGrp="1" noRot="1" noChangeAspect="1" noChangeArrowheads="1" noTextEdit="1"/>
          </p:cNvSpPr>
          <p:nvPr>
            <p:ph type="sldImg"/>
          </p:nvPr>
        </p:nvSpPr>
        <p:spPr>
          <a:xfrm>
            <a:off x="928688" y="742950"/>
            <a:ext cx="4949825" cy="3711575"/>
          </a:xfrm>
          <a:ln/>
        </p:spPr>
      </p:sp>
      <p:sp>
        <p:nvSpPr>
          <p:cNvPr id="65540" name="Rectangle 3"/>
          <p:cNvSpPr>
            <a:spLocks noGrp="1" noChangeArrowheads="1"/>
          </p:cNvSpPr>
          <p:nvPr>
            <p:ph type="body" idx="1"/>
          </p:nvPr>
        </p:nvSpPr>
        <p:spPr>
          <a:xfrm>
            <a:off x="680676" y="4700066"/>
            <a:ext cx="5442196" cy="4456711"/>
          </a:xfrm>
          <a:noFill/>
        </p:spPr>
        <p:txBody>
          <a:bodyPr/>
          <a:lstStyle/>
          <a:p>
            <a:pPr eaLnBrk="1" hangingPunct="1"/>
            <a:r>
              <a:rPr lang="en-GB" altLang="en-US" dirty="0" smtClean="0"/>
              <a:t>We input A63C17 into the CPC search box and, sure enough, we find that this classification corresponds to skates, skis, roller skates, etc. And we can drill down into the classification to find the technology subset which really interests us, which is self-propelled skateboards or roller skates – A63C17/12 – “with driving mechanisms”.</a:t>
            </a:r>
          </a:p>
          <a:p>
            <a:pPr lvl="1" eaLnBrk="1" hangingPunct="1"/>
            <a:endParaRPr lang="en-US" altLang="en-US" dirty="0" smtClean="0"/>
          </a:p>
        </p:txBody>
      </p:sp>
    </p:spTree>
    <p:extLst>
      <p:ext uri="{BB962C8B-B14F-4D97-AF65-F5344CB8AC3E}">
        <p14:creationId xmlns:p14="http://schemas.microsoft.com/office/powerpoint/2010/main" val="2304585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r>
              <a:rPr lang="en-GB" altLang="en-US" dirty="0" smtClean="0"/>
              <a:t>The take-home message from the classification search is that you can search with either keywords or symbols to find the "right" classification symbol. This is known as a "concept" search.</a:t>
            </a:r>
          </a:p>
          <a:p>
            <a:pPr eaLnBrk="1" hangingPunct="1"/>
            <a:r>
              <a:rPr lang="en-GB" altLang="en-US" dirty="0" smtClean="0"/>
              <a:t> </a:t>
            </a:r>
          </a:p>
          <a:p>
            <a:pPr eaLnBrk="1" hangingPunct="1"/>
            <a:r>
              <a:rPr lang="en-GB" altLang="en-US" dirty="0" smtClean="0"/>
              <a:t>We then copy this into the advanced search mask.</a:t>
            </a:r>
          </a:p>
          <a:p>
            <a:pPr eaLnBrk="1" hangingPunct="1"/>
            <a:r>
              <a:rPr lang="en-GB" altLang="en-US" dirty="0" smtClean="0"/>
              <a:t> </a:t>
            </a:r>
          </a:p>
          <a:p>
            <a:pPr eaLnBrk="1" hangingPunct="1"/>
            <a:r>
              <a:rPr lang="en-GB" altLang="en-US" dirty="0" smtClean="0"/>
              <a:t>We can then refine the search using additional new keywords or other search terms.</a:t>
            </a:r>
          </a:p>
        </p:txBody>
      </p:sp>
      <p:sp>
        <p:nvSpPr>
          <p:cNvPr id="675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426D87-CE7E-401A-A377-F92FC164A83A}" type="slidenum">
              <a:rPr lang="en-GB" altLang="en-US"/>
              <a:pPr>
                <a:spcBef>
                  <a:spcPct val="0"/>
                </a:spcBef>
              </a:pPr>
              <a:t>32</a:t>
            </a:fld>
            <a:endParaRPr lang="en-GB" altLang="en-US"/>
          </a:p>
        </p:txBody>
      </p:sp>
    </p:spTree>
    <p:extLst>
      <p:ext uri="{BB962C8B-B14F-4D97-AF65-F5344CB8AC3E}">
        <p14:creationId xmlns:p14="http://schemas.microsoft.com/office/powerpoint/2010/main" val="3392100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p:spPr>
        <p:txBody>
          <a:bodyPr/>
          <a:lstStyle/>
          <a:p>
            <a:pPr eaLnBrk="1" hangingPunct="1"/>
            <a:r>
              <a:rPr lang="en-GB" altLang="en-US" dirty="0" smtClean="0"/>
              <a:t>The purpose of </a:t>
            </a:r>
            <a:r>
              <a:rPr lang="en-GB" altLang="en-US" dirty="0" err="1" smtClean="0"/>
              <a:t>Espacenet</a:t>
            </a:r>
            <a:r>
              <a:rPr lang="en-GB" altLang="en-US" dirty="0" smtClean="0"/>
              <a:t> is to help you find patent documents. However, a given document may be retrieved in a number of ways: in a </a:t>
            </a:r>
            <a:r>
              <a:rPr lang="en-GB" altLang="en-US" dirty="0" err="1" smtClean="0"/>
              <a:t>hitlist</a:t>
            </a:r>
            <a:r>
              <a:rPr lang="en-GB" altLang="en-US" dirty="0" smtClean="0"/>
              <a:t> as a result of a search, in a list of family documents, in a list of citing documents, or in a list of cited documents.</a:t>
            </a:r>
          </a:p>
          <a:p>
            <a:pPr eaLnBrk="1" hangingPunct="1"/>
            <a:r>
              <a:rPr lang="en-GB" altLang="en-US" dirty="0" smtClean="0"/>
              <a:t> </a:t>
            </a:r>
          </a:p>
          <a:p>
            <a:pPr eaLnBrk="1" hangingPunct="1"/>
            <a:r>
              <a:rPr lang="en-GB" altLang="en-US" dirty="0" smtClean="0"/>
              <a:t>In order for you to be able to retrace the steps you took to reach a particular document, </a:t>
            </a:r>
            <a:r>
              <a:rPr lang="en-GB" altLang="en-US" dirty="0" err="1" smtClean="0"/>
              <a:t>Espacenet</a:t>
            </a:r>
            <a:r>
              <a:rPr lang="en-GB" altLang="en-US" dirty="0" smtClean="0"/>
              <a:t> shows the "breadcrumb trail" </a:t>
            </a:r>
            <a:r>
              <a:rPr lang="en-GB" dirty="0"/>
              <a:t>– </a:t>
            </a:r>
            <a:r>
              <a:rPr lang="en-GB" altLang="en-US" dirty="0" smtClean="0"/>
              <a:t>think Hansel and Gretel </a:t>
            </a:r>
            <a:r>
              <a:rPr lang="en-GB" dirty="0"/>
              <a:t>– </a:t>
            </a:r>
            <a:r>
              <a:rPr lang="en-GB" altLang="en-US" dirty="0" smtClean="0"/>
              <a:t>so that you can go back to an earlier point in your session or even back to the beginning. It's more sophisticated than the browser Back button.</a:t>
            </a:r>
          </a:p>
          <a:p>
            <a:pPr eaLnBrk="1" hangingPunct="1"/>
            <a:endParaRPr lang="de-DE" altLang="en-US" dirty="0" smtClean="0"/>
          </a:p>
        </p:txBody>
      </p:sp>
      <p:sp>
        <p:nvSpPr>
          <p:cNvPr id="69636"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305B65-CC32-4946-B117-4B003C51A690}" type="slidenum">
              <a:rPr lang="en-GB" altLang="de-DE"/>
              <a:pPr>
                <a:spcBef>
                  <a:spcPct val="0"/>
                </a:spcBef>
              </a:pPr>
              <a:t>33</a:t>
            </a:fld>
            <a:endParaRPr lang="en-GB" altLang="de-DE"/>
          </a:p>
        </p:txBody>
      </p:sp>
    </p:spTree>
    <p:extLst>
      <p:ext uri="{BB962C8B-B14F-4D97-AF65-F5344CB8AC3E}">
        <p14:creationId xmlns:p14="http://schemas.microsoft.com/office/powerpoint/2010/main" val="516914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r>
              <a:rPr lang="en-GB" altLang="en-US" dirty="0" smtClean="0"/>
              <a:t>If you do generate a list of documents in </a:t>
            </a:r>
            <a:r>
              <a:rPr lang="en-GB" altLang="en-US" dirty="0" err="1" smtClean="0"/>
              <a:t>Espacenet</a:t>
            </a:r>
            <a:r>
              <a:rPr lang="en-GB" altLang="en-US" dirty="0" smtClean="0"/>
              <a:t>, let's say a </a:t>
            </a:r>
            <a:r>
              <a:rPr lang="en-GB" altLang="en-US" dirty="0" err="1" smtClean="0"/>
              <a:t>hitlist</a:t>
            </a:r>
            <a:r>
              <a:rPr lang="en-GB" altLang="en-US" dirty="0" smtClean="0"/>
              <a:t> from a search, another useful navigation feature is the "Next/Previous" option. Obviously, this means you can jump forwards or backwards to the neighbouring document in the list. However, that's not all. Let's say you are looking at a description in a particular document. You can use Next/Previous to navigate the list at the description level. And this works at all levels of the document, backwards and forwards throughout the entire list.</a:t>
            </a:r>
          </a:p>
          <a:p>
            <a:pPr eaLnBrk="1" hangingPunct="1"/>
            <a:endParaRPr lang="en-GB" altLang="en-US" dirty="0" smtClean="0"/>
          </a:p>
        </p:txBody>
      </p:sp>
      <p:sp>
        <p:nvSpPr>
          <p:cNvPr id="716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EE60F3-2B98-487C-9C84-250B5F7F2251}" type="slidenum">
              <a:rPr lang="en-GB" altLang="en-US"/>
              <a:pPr>
                <a:spcBef>
                  <a:spcPct val="0"/>
                </a:spcBef>
              </a:pPr>
              <a:t>34</a:t>
            </a:fld>
            <a:endParaRPr lang="en-GB" altLang="en-US"/>
          </a:p>
        </p:txBody>
      </p:sp>
    </p:spTree>
    <p:extLst>
      <p:ext uri="{BB962C8B-B14F-4D97-AF65-F5344CB8AC3E}">
        <p14:creationId xmlns:p14="http://schemas.microsoft.com/office/powerpoint/2010/main" val="1667681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ln/>
        </p:spPr>
      </p:sp>
      <p:sp>
        <p:nvSpPr>
          <p:cNvPr id="73731" name="Notizenplatzhalter 2"/>
          <p:cNvSpPr>
            <a:spLocks noGrp="1"/>
          </p:cNvSpPr>
          <p:nvPr>
            <p:ph type="body" idx="1"/>
          </p:nvPr>
        </p:nvSpPr>
        <p:spPr>
          <a:noFill/>
        </p:spPr>
        <p:txBody>
          <a:bodyPr/>
          <a:lstStyle/>
          <a:p>
            <a:pPr eaLnBrk="1" hangingPunct="1"/>
            <a:r>
              <a:rPr lang="en-GB" altLang="en-US" dirty="0" err="1" smtClean="0"/>
              <a:t>Espacenet</a:t>
            </a:r>
            <a:r>
              <a:rPr lang="en-GB" altLang="en-US" dirty="0" smtClean="0"/>
              <a:t> allows you to save and download entire documents, or front pages, to read later.</a:t>
            </a:r>
          </a:p>
          <a:p>
            <a:pPr eaLnBrk="1" hangingPunct="1"/>
            <a:r>
              <a:rPr lang="en-GB" altLang="en-US" dirty="0" smtClean="0"/>
              <a:t> </a:t>
            </a:r>
          </a:p>
          <a:p>
            <a:pPr eaLnBrk="1" hangingPunct="1"/>
            <a:r>
              <a:rPr lang="en-GB" altLang="en-US" dirty="0" smtClean="0"/>
              <a:t>Just click on the star symbol to add documents to the "My patents list". It will turn from black to red when activated. </a:t>
            </a:r>
          </a:p>
          <a:p>
            <a:pPr eaLnBrk="1" hangingPunct="1"/>
            <a:endParaRPr lang="en-GB" altLang="en-US" dirty="0" smtClean="0"/>
          </a:p>
          <a:p>
            <a:pPr eaLnBrk="1" hangingPunct="1"/>
            <a:r>
              <a:rPr lang="en-GB" altLang="en-US" dirty="0" smtClean="0"/>
              <a:t>Then open the "My patents list" by clicking on "My patents list" in the toolbar.</a:t>
            </a:r>
          </a:p>
          <a:p>
            <a:pPr eaLnBrk="1" hangingPunct="1"/>
            <a:r>
              <a:rPr lang="en-GB" altLang="en-US" dirty="0" smtClean="0"/>
              <a:t> </a:t>
            </a:r>
          </a:p>
          <a:p>
            <a:pPr eaLnBrk="1" hangingPunct="1"/>
            <a:r>
              <a:rPr lang="en-GB" altLang="en-US" dirty="0" smtClean="0"/>
              <a:t>You'll see a list of documents you have saved. To select a document for download, just tick the check-box at the left-hand end of the title bar.</a:t>
            </a:r>
          </a:p>
          <a:p>
            <a:pPr eaLnBrk="1" hangingPunct="1"/>
            <a:endParaRPr lang="en-GB" altLang="en-US" dirty="0" smtClean="0"/>
          </a:p>
          <a:p>
            <a:pPr eaLnBrk="1" hangingPunct="1"/>
            <a:r>
              <a:rPr lang="en-GB" altLang="en-US" dirty="0" smtClean="0"/>
              <a:t> </a:t>
            </a:r>
          </a:p>
        </p:txBody>
      </p:sp>
      <p:sp>
        <p:nvSpPr>
          <p:cNvPr id="73732"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21EC49-7FD2-4C06-B611-DB92D797700D}" type="slidenum">
              <a:rPr lang="en-GB" altLang="de-DE"/>
              <a:pPr>
                <a:spcBef>
                  <a:spcPct val="0"/>
                </a:spcBef>
              </a:pPr>
              <a:t>35</a:t>
            </a:fld>
            <a:endParaRPr lang="en-GB" altLang="de-DE"/>
          </a:p>
        </p:txBody>
      </p:sp>
    </p:spTree>
    <p:extLst>
      <p:ext uri="{BB962C8B-B14F-4D97-AF65-F5344CB8AC3E}">
        <p14:creationId xmlns:p14="http://schemas.microsoft.com/office/powerpoint/2010/main" val="902755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p:spPr>
        <p:txBody>
          <a:bodyPr/>
          <a:lstStyle/>
          <a:p>
            <a:pPr eaLnBrk="1" hangingPunct="1"/>
            <a:r>
              <a:rPr lang="de-DE" altLang="en-US" dirty="0" err="1" smtClean="0"/>
              <a:t>You</a:t>
            </a:r>
            <a:r>
              <a:rPr lang="de-DE" altLang="en-US" dirty="0" smtClean="0"/>
              <a:t> </a:t>
            </a:r>
            <a:r>
              <a:rPr lang="de-DE" altLang="en-US" dirty="0" err="1" smtClean="0"/>
              <a:t>can</a:t>
            </a:r>
            <a:r>
              <a:rPr lang="de-DE" altLang="en-US" dirty="0" smtClean="0"/>
              <a:t> also </a:t>
            </a:r>
            <a:r>
              <a:rPr lang="de-DE" altLang="en-US" dirty="0" err="1" smtClean="0"/>
              <a:t>export</a:t>
            </a:r>
            <a:r>
              <a:rPr lang="de-DE" altLang="en-US" baseline="0" dirty="0" smtClean="0"/>
              <a:t> </a:t>
            </a:r>
            <a:r>
              <a:rPr lang="de-DE" altLang="en-US" baseline="0" dirty="0" err="1" smtClean="0"/>
              <a:t>the</a:t>
            </a:r>
            <a:r>
              <a:rPr lang="de-DE" altLang="en-US" baseline="0" dirty="0" smtClean="0"/>
              <a:t> </a:t>
            </a:r>
            <a:r>
              <a:rPr lang="de-DE" altLang="en-US" baseline="0" dirty="0" err="1" smtClean="0"/>
              <a:t>result</a:t>
            </a:r>
            <a:r>
              <a:rPr lang="de-DE" altLang="en-US" baseline="0" dirty="0" smtClean="0"/>
              <a:t> </a:t>
            </a:r>
            <a:r>
              <a:rPr lang="de-DE" altLang="en-US" baseline="0" dirty="0" err="1" smtClean="0"/>
              <a:t>list</a:t>
            </a:r>
            <a:r>
              <a:rPr lang="de-DE" altLang="en-US" baseline="0" dirty="0" smtClean="0"/>
              <a:t>.</a:t>
            </a:r>
            <a:endParaRPr lang="de-DE" altLang="en-US" dirty="0" smtClean="0"/>
          </a:p>
        </p:txBody>
      </p:sp>
      <p:sp>
        <p:nvSpPr>
          <p:cNvPr id="7578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3991A-A4A3-4F0F-B3F5-5B15C14F55B6}" type="slidenum">
              <a:rPr lang="en-GB" altLang="de-DE"/>
              <a:pPr>
                <a:spcBef>
                  <a:spcPct val="0"/>
                </a:spcBef>
              </a:pPr>
              <a:t>36</a:t>
            </a:fld>
            <a:endParaRPr lang="en-GB" altLang="de-DE"/>
          </a:p>
        </p:txBody>
      </p:sp>
    </p:spTree>
    <p:extLst>
      <p:ext uri="{BB962C8B-B14F-4D97-AF65-F5344CB8AC3E}">
        <p14:creationId xmlns:p14="http://schemas.microsoft.com/office/powerpoint/2010/main" val="2412395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ln/>
        </p:spPr>
      </p:sp>
      <p:sp>
        <p:nvSpPr>
          <p:cNvPr id="77827" name="Notizenplatzhalter 2"/>
          <p:cNvSpPr>
            <a:spLocks noGrp="1"/>
          </p:cNvSpPr>
          <p:nvPr>
            <p:ph type="body" idx="1"/>
          </p:nvPr>
        </p:nvSpPr>
        <p:spPr>
          <a:noFill/>
        </p:spPr>
        <p:txBody>
          <a:bodyPr/>
          <a:lstStyle/>
          <a:p>
            <a:pPr eaLnBrk="1" hangingPunct="1"/>
            <a:r>
              <a:rPr lang="en-GB" altLang="en-US" dirty="0" smtClean="0"/>
              <a:t>You can also tick the "select all" box and all documents will be selected for download.</a:t>
            </a:r>
          </a:p>
          <a:p>
            <a:pPr eaLnBrk="1" hangingPunct="1"/>
            <a:r>
              <a:rPr lang="en-GB" altLang="en-US" dirty="0" smtClean="0"/>
              <a:t> </a:t>
            </a:r>
            <a:endParaRPr lang="de-DE" altLang="en-US" dirty="0" smtClean="0"/>
          </a:p>
          <a:p>
            <a:pPr eaLnBrk="1" hangingPunct="1"/>
            <a:endParaRPr lang="de-DE" altLang="en-US" dirty="0" smtClean="0"/>
          </a:p>
        </p:txBody>
      </p:sp>
      <p:sp>
        <p:nvSpPr>
          <p:cNvPr id="7782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F538A6F-6F0F-4C2C-8F43-FA5D5848344B}" type="slidenum">
              <a:rPr lang="en-GB" altLang="de-DE"/>
              <a:pPr>
                <a:spcBef>
                  <a:spcPct val="0"/>
                </a:spcBef>
              </a:pPr>
              <a:t>37</a:t>
            </a:fld>
            <a:endParaRPr lang="en-GB" altLang="de-DE"/>
          </a:p>
        </p:txBody>
      </p:sp>
    </p:spTree>
    <p:extLst>
      <p:ext uri="{BB962C8B-B14F-4D97-AF65-F5344CB8AC3E}">
        <p14:creationId xmlns:p14="http://schemas.microsoft.com/office/powerpoint/2010/main" val="2262155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eaLnBrk="1" hangingPunct="1"/>
            <a:r>
              <a:rPr lang="en-GB" altLang="en-US" smtClean="0"/>
              <a:t>Clicking the "Download" option prompts a captcha challenge.</a:t>
            </a:r>
          </a:p>
          <a:p>
            <a:pPr eaLnBrk="1" hangingPunct="1"/>
            <a:endParaRPr lang="en-GB" altLang="en-US" smtClean="0"/>
          </a:p>
        </p:txBody>
      </p:sp>
      <p:sp>
        <p:nvSpPr>
          <p:cNvPr id="7987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657E9B-C609-4BE9-8017-879F259CEAF5}" type="slidenum">
              <a:rPr lang="en-GB" altLang="en-US"/>
              <a:pPr>
                <a:spcBef>
                  <a:spcPct val="0"/>
                </a:spcBef>
              </a:pPr>
              <a:t>38</a:t>
            </a:fld>
            <a:endParaRPr lang="en-GB" altLang="en-US"/>
          </a:p>
        </p:txBody>
      </p:sp>
    </p:spTree>
    <p:extLst>
      <p:ext uri="{BB962C8B-B14F-4D97-AF65-F5344CB8AC3E}">
        <p14:creationId xmlns:p14="http://schemas.microsoft.com/office/powerpoint/2010/main" val="3925058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p:spPr>
        <p:txBody>
          <a:bodyPr/>
          <a:lstStyle/>
          <a:p>
            <a:pPr eaLnBrk="1" hangingPunct="1"/>
            <a:r>
              <a:rPr lang="en-GB" altLang="en-US" dirty="0" smtClean="0"/>
              <a:t>Successful completion of the captcha challenge opens a PDF file with a table of contents and a table with the titles of the documents you have downloaded.</a:t>
            </a:r>
            <a:endParaRPr lang="de-DE" altLang="en-US" dirty="0" smtClean="0"/>
          </a:p>
          <a:p>
            <a:pPr eaLnBrk="1" hangingPunct="1"/>
            <a:endParaRPr lang="de-DE" altLang="en-US" dirty="0" smtClean="0"/>
          </a:p>
        </p:txBody>
      </p:sp>
      <p:sp>
        <p:nvSpPr>
          <p:cNvPr id="81924"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73B040-03D3-4255-8CA9-D7AED42BCFE6}" type="slidenum">
              <a:rPr lang="en-GB" altLang="de-DE"/>
              <a:pPr>
                <a:spcBef>
                  <a:spcPct val="0"/>
                </a:spcBef>
              </a:pPr>
              <a:t>39</a:t>
            </a:fld>
            <a:endParaRPr lang="en-GB" altLang="de-DE"/>
          </a:p>
        </p:txBody>
      </p:sp>
    </p:spTree>
    <p:extLst>
      <p:ext uri="{BB962C8B-B14F-4D97-AF65-F5344CB8AC3E}">
        <p14:creationId xmlns:p14="http://schemas.microsoft.com/office/powerpoint/2010/main" val="198458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GB" dirty="0" smtClean="0"/>
              <a:t>The original ideas behind Espacenet were</a:t>
            </a:r>
          </a:p>
          <a:p>
            <a:pPr eaLnBrk="1" hangingPunct="1">
              <a:defRPr/>
            </a:pPr>
            <a:endParaRPr lang="en-GB" dirty="0" smtClean="0"/>
          </a:p>
          <a:p>
            <a:pPr marL="172256" indent="-172256" eaLnBrk="1" hangingPunct="1">
              <a:buFont typeface="Arial" panose="020B0604020202020204" pitchFamily="34" charset="0"/>
              <a:buChar char="•"/>
              <a:defRPr/>
            </a:pPr>
            <a:r>
              <a:rPr lang="en-GB" dirty="0" smtClean="0"/>
              <a:t>to provide an internet platform for the EPO to display its own patent documents and those in the worldwide database and for the national offices to display their patent documents</a:t>
            </a:r>
          </a:p>
          <a:p>
            <a:pPr marL="172256" indent="-172256" eaLnBrk="1" hangingPunct="1">
              <a:buFont typeface="Arial" panose="020B0604020202020204" pitchFamily="34" charset="0"/>
              <a:buChar char="•"/>
              <a:defRPr/>
            </a:pPr>
            <a:r>
              <a:rPr lang="en-GB" dirty="0" smtClean="0"/>
              <a:t>to create initial access to patents for users in the member states, in their own language</a:t>
            </a:r>
          </a:p>
          <a:p>
            <a:pPr marL="172256" indent="-172256" eaLnBrk="1" hangingPunct="1">
              <a:buFont typeface="Arial" panose="020B0604020202020204" pitchFamily="34" charset="0"/>
              <a:buChar char="•"/>
              <a:defRPr/>
            </a:pPr>
            <a:r>
              <a:rPr lang="en-GB" dirty="0" smtClean="0"/>
              <a:t>to create access to patents for users who are not patent experts</a:t>
            </a:r>
          </a:p>
          <a:p>
            <a:pPr marL="172256" indent="-172256" eaLnBrk="1" hangingPunct="1">
              <a:buFont typeface="Arial" panose="020B0604020202020204" pitchFamily="34" charset="0"/>
              <a:buChar char="•"/>
              <a:defRPr/>
            </a:pPr>
            <a:r>
              <a:rPr lang="en-GB" dirty="0" smtClean="0"/>
              <a:t>to provide user-friendly access and</a:t>
            </a:r>
          </a:p>
          <a:p>
            <a:pPr marL="172256" indent="-172256" eaLnBrk="1" hangingPunct="1">
              <a:buFont typeface="Arial" panose="020B0604020202020204" pitchFamily="34" charset="0"/>
              <a:buChar char="•"/>
              <a:defRPr/>
            </a:pPr>
            <a:r>
              <a:rPr lang="en-GB" dirty="0" smtClean="0"/>
              <a:t>to raise awareness of patents as a source of technical information.</a:t>
            </a:r>
          </a:p>
          <a:p>
            <a:pPr marL="172256" indent="-172256" eaLnBrk="1" hangingPunct="1">
              <a:buFont typeface="Arial" panose="020B0604020202020204" pitchFamily="34" charset="0"/>
              <a:buChar char="•"/>
              <a:defRPr/>
            </a:pPr>
            <a:endParaRPr lang="en-GB" dirty="0" smtClean="0"/>
          </a:p>
          <a:p>
            <a:pPr eaLnBrk="1" hangingPunct="1">
              <a:buFont typeface="Arial" panose="020B0604020202020204" pitchFamily="34" charset="0"/>
              <a:buNone/>
              <a:defRPr/>
            </a:pPr>
            <a:r>
              <a:rPr lang="en-GB" dirty="0" smtClean="0"/>
              <a:t>Espacenet was not, however, intended to replace professional services such as those provided by patent agents.</a:t>
            </a:r>
          </a:p>
          <a:p>
            <a:pPr eaLnBrk="1" hangingPunct="1">
              <a:defRPr/>
            </a:pPr>
            <a:endParaRPr lang="en-GB" dirty="0"/>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18DCE0-762F-4846-B060-09A4E624AB3C}" type="slidenum">
              <a:rPr lang="en-GB" altLang="en-US"/>
              <a:pPr>
                <a:spcBef>
                  <a:spcPct val="0"/>
                </a:spcBef>
              </a:pPr>
              <a:t>4</a:t>
            </a:fld>
            <a:endParaRPr lang="en-GB" altLang="en-US"/>
          </a:p>
        </p:txBody>
      </p:sp>
    </p:spTree>
    <p:extLst>
      <p:ext uri="{BB962C8B-B14F-4D97-AF65-F5344CB8AC3E}">
        <p14:creationId xmlns:p14="http://schemas.microsoft.com/office/powerpoint/2010/main" val="681130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ln/>
        </p:spPr>
      </p:sp>
      <p:sp>
        <p:nvSpPr>
          <p:cNvPr id="83971" name="Notizenplatzhalter 2"/>
          <p:cNvSpPr>
            <a:spLocks noGrp="1"/>
          </p:cNvSpPr>
          <p:nvPr>
            <p:ph type="body" idx="1"/>
          </p:nvPr>
        </p:nvSpPr>
        <p:spPr>
          <a:noFill/>
        </p:spPr>
        <p:txBody>
          <a:bodyPr/>
          <a:lstStyle/>
          <a:p>
            <a:pPr eaLnBrk="1" hangingPunct="1"/>
            <a:r>
              <a:rPr lang="en-GB" altLang="en-US" dirty="0" smtClean="0"/>
              <a:t>From the results list, you can also choose to download just the front pages – or "covers" – from a list of documents.</a:t>
            </a:r>
          </a:p>
          <a:p>
            <a:pPr eaLnBrk="1" hangingPunct="1"/>
            <a:r>
              <a:rPr lang="en-GB" altLang="en-US" dirty="0" smtClean="0"/>
              <a:t> </a:t>
            </a:r>
          </a:p>
          <a:p>
            <a:pPr eaLnBrk="1" hangingPunct="1"/>
            <a:r>
              <a:rPr lang="en-GB" altLang="en-US" dirty="0" smtClean="0"/>
              <a:t>Check the tick-boxes for the documents you are interested in.</a:t>
            </a:r>
          </a:p>
          <a:p>
            <a:pPr eaLnBrk="1" hangingPunct="1"/>
            <a:r>
              <a:rPr lang="en-GB" altLang="en-US" dirty="0" smtClean="0"/>
              <a:t> </a:t>
            </a:r>
          </a:p>
          <a:p>
            <a:pPr eaLnBrk="1" hangingPunct="1"/>
            <a:r>
              <a:rPr lang="en-GB" altLang="en-US" dirty="0" smtClean="0"/>
              <a:t>Click on "Download covers".</a:t>
            </a:r>
          </a:p>
          <a:p>
            <a:pPr eaLnBrk="1" hangingPunct="1"/>
            <a:endParaRPr lang="de-DE" altLang="en-US" dirty="0" smtClean="0"/>
          </a:p>
        </p:txBody>
      </p:sp>
      <p:sp>
        <p:nvSpPr>
          <p:cNvPr id="83972"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EDDAF1-6602-44F6-98D6-802EE34A1BE2}" type="slidenum">
              <a:rPr lang="en-GB" altLang="de-DE"/>
              <a:pPr>
                <a:spcBef>
                  <a:spcPct val="0"/>
                </a:spcBef>
              </a:pPr>
              <a:t>40</a:t>
            </a:fld>
            <a:endParaRPr lang="en-GB" altLang="de-DE"/>
          </a:p>
        </p:txBody>
      </p:sp>
    </p:spTree>
    <p:extLst>
      <p:ext uri="{BB962C8B-B14F-4D97-AF65-F5344CB8AC3E}">
        <p14:creationId xmlns:p14="http://schemas.microsoft.com/office/powerpoint/2010/main" val="165653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pPr eaLnBrk="1" hangingPunct="1"/>
            <a:r>
              <a:rPr lang="en-GB" altLang="en-US" smtClean="0"/>
              <a:t>This is the captcha challenge for downloading front pages or covers. </a:t>
            </a:r>
          </a:p>
          <a:p>
            <a:pPr eaLnBrk="1" hangingPunct="1"/>
            <a:endParaRPr lang="en-GB" altLang="en-US" smtClean="0"/>
          </a:p>
        </p:txBody>
      </p:sp>
      <p:sp>
        <p:nvSpPr>
          <p:cNvPr id="860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89AA07-8BA6-40F6-9466-36272BFC7A8E}" type="slidenum">
              <a:rPr lang="en-GB" altLang="en-US"/>
              <a:pPr>
                <a:spcBef>
                  <a:spcPct val="0"/>
                </a:spcBef>
              </a:pPr>
              <a:t>41</a:t>
            </a:fld>
            <a:endParaRPr lang="en-GB" altLang="en-US"/>
          </a:p>
        </p:txBody>
      </p:sp>
    </p:spTree>
    <p:extLst>
      <p:ext uri="{BB962C8B-B14F-4D97-AF65-F5344CB8AC3E}">
        <p14:creationId xmlns:p14="http://schemas.microsoft.com/office/powerpoint/2010/main" val="2441245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p:spPr>
        <p:txBody>
          <a:bodyPr/>
          <a:lstStyle/>
          <a:p>
            <a:pPr eaLnBrk="1" hangingPunct="1"/>
            <a:r>
              <a:rPr lang="en-GB" altLang="en-US" dirty="0" smtClean="0"/>
              <a:t>At this stage you'll be shown a small PDF, with a table of contents and a table of titles.</a:t>
            </a:r>
            <a:endParaRPr lang="de-DE" altLang="en-US" dirty="0" smtClean="0"/>
          </a:p>
          <a:p>
            <a:pPr eaLnBrk="1" hangingPunct="1"/>
            <a:r>
              <a:rPr lang="en-GB" altLang="en-US" dirty="0" smtClean="0"/>
              <a:t> </a:t>
            </a:r>
            <a:endParaRPr lang="de-DE" altLang="en-US" dirty="0" smtClean="0"/>
          </a:p>
          <a:p>
            <a:pPr eaLnBrk="1" hangingPunct="1"/>
            <a:r>
              <a:rPr lang="en-GB" altLang="en-US" dirty="0" smtClean="0"/>
              <a:t>Clicking on the table of contents will open the selected front page.</a:t>
            </a:r>
            <a:endParaRPr lang="de-DE" altLang="en-US" dirty="0" smtClean="0"/>
          </a:p>
          <a:p>
            <a:pPr eaLnBrk="1" hangingPunct="1"/>
            <a:endParaRPr lang="de-DE" altLang="en-US" dirty="0" smtClean="0"/>
          </a:p>
        </p:txBody>
      </p:sp>
      <p:sp>
        <p:nvSpPr>
          <p:cNvPr id="8806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67D3C0-BB3B-4DC1-97A8-CF72DC73F3FD}" type="slidenum">
              <a:rPr lang="en-GB" altLang="de-DE"/>
              <a:pPr>
                <a:spcBef>
                  <a:spcPct val="0"/>
                </a:spcBef>
              </a:pPr>
              <a:t>42</a:t>
            </a:fld>
            <a:endParaRPr lang="en-GB" altLang="de-DE"/>
          </a:p>
        </p:txBody>
      </p:sp>
    </p:spTree>
    <p:extLst>
      <p:ext uri="{BB962C8B-B14F-4D97-AF65-F5344CB8AC3E}">
        <p14:creationId xmlns:p14="http://schemas.microsoft.com/office/powerpoint/2010/main" val="36578723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p:spPr>
        <p:txBody>
          <a:bodyPr/>
          <a:lstStyle/>
          <a:p>
            <a:pPr eaLnBrk="1" hangingPunct="1"/>
            <a:r>
              <a:rPr lang="en-GB" altLang="en-US" dirty="0" smtClean="0"/>
              <a:t>In order to obtain a hit list in </a:t>
            </a:r>
            <a:r>
              <a:rPr lang="en-GB" altLang="en-US" dirty="0" err="1" smtClean="0"/>
              <a:t>Espacenet</a:t>
            </a:r>
            <a:r>
              <a:rPr lang="en-GB" altLang="en-US" dirty="0" smtClean="0"/>
              <a:t>, you must first carry out a search. The search will consist of a number of search statements. Now, this search may be important to you, but you don't want to have to remember it or even repeat the search at regular intervals. But what if you nevertheless want to keep up-to-date with that search?</a:t>
            </a:r>
          </a:p>
          <a:p>
            <a:pPr eaLnBrk="1" hangingPunct="1"/>
            <a:r>
              <a:rPr lang="en-GB" altLang="en-US" dirty="0" smtClean="0"/>
              <a:t> </a:t>
            </a:r>
          </a:p>
          <a:p>
            <a:pPr eaLnBrk="1" hangingPunct="1"/>
            <a:r>
              <a:rPr lang="en-GB" altLang="en-US" dirty="0" smtClean="0"/>
              <a:t>The answer is RSS. If you carry out a successful search and you want to be updated when new documents conforming to that search enter the </a:t>
            </a:r>
            <a:r>
              <a:rPr lang="en-GB" altLang="en-US" dirty="0" err="1" smtClean="0"/>
              <a:t>Espacenet</a:t>
            </a:r>
            <a:r>
              <a:rPr lang="en-GB" altLang="en-US" dirty="0" smtClean="0"/>
              <a:t> database, then simply set up an RSS feed by clicking the RSS button towards the top left-hand corner of the search result screen.</a:t>
            </a:r>
          </a:p>
          <a:p>
            <a:pPr eaLnBrk="1" hangingPunct="1"/>
            <a:r>
              <a:rPr lang="en-GB" altLang="en-US" dirty="0" smtClean="0"/>
              <a:t> </a:t>
            </a:r>
          </a:p>
          <a:p>
            <a:pPr eaLnBrk="1" hangingPunct="1"/>
            <a:r>
              <a:rPr lang="en-GB" altLang="en-US" dirty="0" smtClean="0"/>
              <a:t>You will then be informed each time a relevant document enters the database.</a:t>
            </a:r>
          </a:p>
        </p:txBody>
      </p:sp>
      <p:sp>
        <p:nvSpPr>
          <p:cNvPr id="90116"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09C912-7DC1-46A3-8A6E-DAD0E36F1634}" type="slidenum">
              <a:rPr lang="en-GB" altLang="de-DE"/>
              <a:pPr>
                <a:spcBef>
                  <a:spcPct val="0"/>
                </a:spcBef>
              </a:pPr>
              <a:t>43</a:t>
            </a:fld>
            <a:endParaRPr lang="en-GB" altLang="de-DE"/>
          </a:p>
        </p:txBody>
      </p:sp>
    </p:spTree>
    <p:extLst>
      <p:ext uri="{BB962C8B-B14F-4D97-AF65-F5344CB8AC3E}">
        <p14:creationId xmlns:p14="http://schemas.microsoft.com/office/powerpoint/2010/main" val="139960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ln/>
        </p:spPr>
      </p:sp>
      <p:sp>
        <p:nvSpPr>
          <p:cNvPr id="92163" name="Notizenplatzhalter 2"/>
          <p:cNvSpPr>
            <a:spLocks noGrp="1"/>
          </p:cNvSpPr>
          <p:nvPr>
            <p:ph type="body" idx="1"/>
          </p:nvPr>
        </p:nvSpPr>
        <p:spPr>
          <a:noFill/>
        </p:spPr>
        <p:txBody>
          <a:bodyPr/>
          <a:lstStyle/>
          <a:p>
            <a:pPr eaLnBrk="1" hangingPunct="1"/>
            <a:r>
              <a:rPr lang="en-GB" altLang="en-US" smtClean="0"/>
              <a:t>This is an example of an RSS feed set up from an Espacenet search result list.</a:t>
            </a:r>
          </a:p>
        </p:txBody>
      </p:sp>
      <p:sp>
        <p:nvSpPr>
          <p:cNvPr id="92164"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85695E-1EB7-4B75-8495-86620E75B5B1}" type="slidenum">
              <a:rPr lang="en-GB" altLang="de-DE"/>
              <a:pPr>
                <a:spcBef>
                  <a:spcPct val="0"/>
                </a:spcBef>
              </a:pPr>
              <a:t>44</a:t>
            </a:fld>
            <a:endParaRPr lang="en-GB" altLang="de-DE"/>
          </a:p>
        </p:txBody>
      </p:sp>
    </p:spTree>
    <p:extLst>
      <p:ext uri="{BB962C8B-B14F-4D97-AF65-F5344CB8AC3E}">
        <p14:creationId xmlns:p14="http://schemas.microsoft.com/office/powerpoint/2010/main" val="1507198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ln/>
        </p:spPr>
      </p:sp>
      <p:sp>
        <p:nvSpPr>
          <p:cNvPr id="94211" name="Notizenplatzhalter 2"/>
          <p:cNvSpPr>
            <a:spLocks noGrp="1"/>
          </p:cNvSpPr>
          <p:nvPr>
            <p:ph type="body" idx="1"/>
          </p:nvPr>
        </p:nvSpPr>
        <p:spPr>
          <a:noFill/>
        </p:spPr>
        <p:txBody>
          <a:bodyPr/>
          <a:lstStyle/>
          <a:p>
            <a:pPr eaLnBrk="1" hangingPunct="1"/>
            <a:r>
              <a:rPr lang="en-GB" altLang="en-US" dirty="0" smtClean="0"/>
              <a:t>You may also want to share your search results with others. The simplest way to do this is to click the Export XLS option from the toolbar.</a:t>
            </a:r>
            <a:endParaRPr lang="de-DE" altLang="en-US" dirty="0" smtClean="0"/>
          </a:p>
          <a:p>
            <a:pPr eaLnBrk="1" hangingPunct="1"/>
            <a:r>
              <a:rPr lang="en-GB" altLang="en-US" dirty="0" smtClean="0"/>
              <a:t> </a:t>
            </a:r>
            <a:endParaRPr lang="de-DE" altLang="en-US" dirty="0" smtClean="0"/>
          </a:p>
          <a:p>
            <a:pPr eaLnBrk="1" hangingPunct="1"/>
            <a:r>
              <a:rPr lang="en-GB" altLang="en-US" dirty="0" smtClean="0"/>
              <a:t>This creates an Excel table from the html result list. The table includes the main bibliographic elements shown in the result list. But the most important thing is that the publication numbers are exported as live URL links, so that if you send this list to someone else (as an attachment maybe) the recipient can access the same documents as you did when you first performed your search.</a:t>
            </a:r>
            <a:endParaRPr lang="de-DE" altLang="en-US" dirty="0" smtClean="0"/>
          </a:p>
          <a:p>
            <a:pPr eaLnBrk="1" hangingPunct="1"/>
            <a:r>
              <a:rPr lang="en-GB" altLang="en-US" dirty="0" smtClean="0"/>
              <a:t> </a:t>
            </a:r>
            <a:endParaRPr lang="de-DE" altLang="en-US" dirty="0" smtClean="0"/>
          </a:p>
          <a:p>
            <a:pPr eaLnBrk="1" hangingPunct="1"/>
            <a:r>
              <a:rPr lang="en-GB" altLang="en-US" dirty="0" smtClean="0"/>
              <a:t>As it is an Excel table, you can manipulate and sort it using standard Excel functions. </a:t>
            </a:r>
            <a:endParaRPr lang="de-DE" altLang="en-US" dirty="0" smtClean="0"/>
          </a:p>
          <a:p>
            <a:pPr eaLnBrk="1" hangingPunct="1"/>
            <a:endParaRPr lang="de-DE" altLang="en-US" dirty="0" smtClean="0"/>
          </a:p>
        </p:txBody>
      </p:sp>
      <p:sp>
        <p:nvSpPr>
          <p:cNvPr id="94212"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C34EB2-AADF-4AFB-BF70-5D3D9EA564C9}" type="slidenum">
              <a:rPr lang="en-GB" altLang="de-DE"/>
              <a:pPr>
                <a:spcBef>
                  <a:spcPct val="0"/>
                </a:spcBef>
              </a:pPr>
              <a:t>45</a:t>
            </a:fld>
            <a:endParaRPr lang="en-GB" altLang="de-DE"/>
          </a:p>
        </p:txBody>
      </p:sp>
    </p:spTree>
    <p:extLst>
      <p:ext uri="{BB962C8B-B14F-4D97-AF65-F5344CB8AC3E}">
        <p14:creationId xmlns:p14="http://schemas.microsoft.com/office/powerpoint/2010/main" val="2389753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p:spPr>
        <p:txBody>
          <a:bodyPr/>
          <a:lstStyle/>
          <a:p>
            <a:pPr eaLnBrk="1" hangingPunct="1"/>
            <a:r>
              <a:rPr lang="en-GB" altLang="en-US" dirty="0" smtClean="0"/>
              <a:t>This is what an export from </a:t>
            </a:r>
            <a:r>
              <a:rPr lang="en-GB" altLang="en-US" dirty="0" err="1" smtClean="0"/>
              <a:t>Espacenet</a:t>
            </a:r>
            <a:r>
              <a:rPr lang="en-GB" altLang="en-US" dirty="0" smtClean="0"/>
              <a:t> to an Excel table looks like.</a:t>
            </a:r>
            <a:endParaRPr lang="de-DE" altLang="en-US" dirty="0" smtClean="0"/>
          </a:p>
        </p:txBody>
      </p:sp>
      <p:sp>
        <p:nvSpPr>
          <p:cNvPr id="9626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D67515-D87C-4330-990A-40B53677367F}" type="slidenum">
              <a:rPr lang="en-GB" altLang="de-DE"/>
              <a:pPr>
                <a:spcBef>
                  <a:spcPct val="0"/>
                </a:spcBef>
              </a:pPr>
              <a:t>46</a:t>
            </a:fld>
            <a:endParaRPr lang="en-GB" altLang="de-DE"/>
          </a:p>
        </p:txBody>
      </p:sp>
    </p:spTree>
    <p:extLst>
      <p:ext uri="{BB962C8B-B14F-4D97-AF65-F5344CB8AC3E}">
        <p14:creationId xmlns:p14="http://schemas.microsoft.com/office/powerpoint/2010/main" val="3939960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ln/>
        </p:spPr>
      </p:sp>
      <p:sp>
        <p:nvSpPr>
          <p:cNvPr id="98307" name="Notizenplatzhalter 2"/>
          <p:cNvSpPr>
            <a:spLocks noGrp="1"/>
          </p:cNvSpPr>
          <p:nvPr>
            <p:ph type="body" idx="1"/>
          </p:nvPr>
        </p:nvSpPr>
        <p:spPr>
          <a:noFill/>
        </p:spPr>
        <p:txBody>
          <a:bodyPr/>
          <a:lstStyle/>
          <a:p>
            <a:pPr eaLnBrk="1" hangingPunct="1"/>
            <a:r>
              <a:rPr lang="en-GB" altLang="en-US" dirty="0" smtClean="0"/>
              <a:t>The settings menu allows you to customise your </a:t>
            </a:r>
            <a:r>
              <a:rPr lang="en-GB" altLang="en-US" dirty="0" err="1" smtClean="0"/>
              <a:t>Espacenet</a:t>
            </a:r>
            <a:r>
              <a:rPr lang="en-GB" altLang="en-US" dirty="0" smtClean="0"/>
              <a:t> interface. </a:t>
            </a:r>
          </a:p>
          <a:p>
            <a:pPr eaLnBrk="1" hangingPunct="1"/>
            <a:endParaRPr lang="en-GB" altLang="en-US" dirty="0" smtClean="0"/>
          </a:p>
          <a:p>
            <a:pPr eaLnBrk="1" hangingPunct="1"/>
            <a:r>
              <a:rPr lang="en-GB" altLang="en-US" dirty="0" smtClean="0"/>
              <a:t>We recommend that you tick the “Enable query history” option, so that up to 50 of your query histories will be stored. </a:t>
            </a:r>
          </a:p>
          <a:p>
            <a:pPr eaLnBrk="1" hangingPunct="1"/>
            <a:r>
              <a:rPr lang="en-GB" altLang="en-US" dirty="0" smtClean="0"/>
              <a:t> </a:t>
            </a:r>
          </a:p>
          <a:p>
            <a:pPr eaLnBrk="1" hangingPunct="1"/>
            <a:r>
              <a:rPr lang="en-GB" altLang="en-US" dirty="0" smtClean="0"/>
              <a:t>If you tick “Enable classification pop-ups”, you will get mouse-over tool tips which show additional classification information when the cursor is over a classification symbol in, say, a bibliographic view.</a:t>
            </a:r>
          </a:p>
          <a:p>
            <a:pPr eaLnBrk="1" hangingPunct="1"/>
            <a:r>
              <a:rPr lang="en-GB" altLang="en-US" dirty="0" smtClean="0"/>
              <a:t> </a:t>
            </a:r>
          </a:p>
          <a:p>
            <a:pPr eaLnBrk="1" hangingPunct="1"/>
            <a:r>
              <a:rPr lang="en-GB" altLang="en-US" dirty="0" smtClean="0"/>
              <a:t>If you want search terms to be highlighted, tick the “Enable highlighting” box.</a:t>
            </a:r>
          </a:p>
        </p:txBody>
      </p:sp>
      <p:sp>
        <p:nvSpPr>
          <p:cNvPr id="9830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E14189-066C-444D-B587-8C5E4F83470A}" type="slidenum">
              <a:rPr lang="en-GB" altLang="de-DE"/>
              <a:pPr>
                <a:spcBef>
                  <a:spcPct val="0"/>
                </a:spcBef>
              </a:pPr>
              <a:t>47</a:t>
            </a:fld>
            <a:endParaRPr lang="en-GB" altLang="de-DE"/>
          </a:p>
        </p:txBody>
      </p:sp>
    </p:spTree>
    <p:extLst>
      <p:ext uri="{BB962C8B-B14F-4D97-AF65-F5344CB8AC3E}">
        <p14:creationId xmlns:p14="http://schemas.microsoft.com/office/powerpoint/2010/main" val="3268193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pPr eaLnBrk="1" hangingPunct="1"/>
            <a:r>
              <a:rPr lang="en-GB" altLang="en-US" dirty="0" smtClean="0"/>
              <a:t>If you have chosen to save your query histories, they will be displayed in a list like this.</a:t>
            </a:r>
          </a:p>
          <a:p>
            <a:pPr eaLnBrk="1" hangingPunct="1"/>
            <a:endParaRPr lang="en-GB" altLang="en-US" dirty="0" smtClean="0"/>
          </a:p>
        </p:txBody>
      </p:sp>
      <p:sp>
        <p:nvSpPr>
          <p:cNvPr id="10035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A8D852-E0EA-41B5-BE3E-A6D74BC94570}" type="slidenum">
              <a:rPr lang="en-GB" altLang="en-US"/>
              <a:pPr>
                <a:spcBef>
                  <a:spcPct val="0"/>
                </a:spcBef>
              </a:pPr>
              <a:t>48</a:t>
            </a:fld>
            <a:endParaRPr lang="en-GB" altLang="en-US"/>
          </a:p>
        </p:txBody>
      </p:sp>
    </p:spTree>
    <p:extLst>
      <p:ext uri="{BB962C8B-B14F-4D97-AF65-F5344CB8AC3E}">
        <p14:creationId xmlns:p14="http://schemas.microsoft.com/office/powerpoint/2010/main" val="913543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ln/>
        </p:spPr>
      </p:sp>
      <p:sp>
        <p:nvSpPr>
          <p:cNvPr id="102403" name="Notizenplatzhalter 2"/>
          <p:cNvSpPr>
            <a:spLocks noGrp="1"/>
          </p:cNvSpPr>
          <p:nvPr>
            <p:ph type="body" idx="1"/>
          </p:nvPr>
        </p:nvSpPr>
        <p:spPr>
          <a:noFill/>
        </p:spPr>
        <p:txBody>
          <a:bodyPr/>
          <a:lstStyle/>
          <a:p>
            <a:pPr eaLnBrk="1" hangingPunct="1"/>
            <a:r>
              <a:rPr lang="en-GB" altLang="en-US" dirty="0" smtClean="0"/>
              <a:t>If you have enabled classification pop-ups in your settings menu, when you hover over or click on a classification symbol on screen, the corresponding pop-up with additional classification information appears.</a:t>
            </a:r>
          </a:p>
          <a:p>
            <a:pPr eaLnBrk="1" hangingPunct="1"/>
            <a:endParaRPr lang="de-DE" altLang="en-US" dirty="0" smtClean="0"/>
          </a:p>
        </p:txBody>
      </p:sp>
      <p:sp>
        <p:nvSpPr>
          <p:cNvPr id="102404"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657" indent="-283903">
              <a:spcBef>
                <a:spcPct val="30000"/>
              </a:spcBef>
              <a:defRPr sz="1200">
                <a:solidFill>
                  <a:schemeClr val="tx1"/>
                </a:solidFill>
                <a:latin typeface="Arial" panose="020B0604020202020204" pitchFamily="34" charset="0"/>
                <a:cs typeface="Arial" panose="020B0604020202020204" pitchFamily="34" charset="0"/>
              </a:defRPr>
            </a:lvl2pPr>
            <a:lvl3pPr marL="1140398" indent="-228080">
              <a:spcBef>
                <a:spcPct val="30000"/>
              </a:spcBef>
              <a:defRPr sz="1200">
                <a:solidFill>
                  <a:schemeClr val="tx1"/>
                </a:solidFill>
                <a:latin typeface="Arial" panose="020B0604020202020204" pitchFamily="34" charset="0"/>
                <a:cs typeface="Arial" panose="020B0604020202020204" pitchFamily="34" charset="0"/>
              </a:defRPr>
            </a:lvl3pPr>
            <a:lvl4pPr marL="1596557" indent="-228080">
              <a:spcBef>
                <a:spcPct val="30000"/>
              </a:spcBef>
              <a:defRPr sz="1200">
                <a:solidFill>
                  <a:schemeClr val="tx1"/>
                </a:solidFill>
                <a:latin typeface="Arial" panose="020B0604020202020204" pitchFamily="34" charset="0"/>
                <a:cs typeface="Arial" panose="020B0604020202020204" pitchFamily="34" charset="0"/>
              </a:defRPr>
            </a:lvl4pPr>
            <a:lvl5pPr marL="2054310" indent="-228080">
              <a:spcBef>
                <a:spcPct val="30000"/>
              </a:spcBef>
              <a:defRPr sz="1200">
                <a:solidFill>
                  <a:schemeClr val="tx1"/>
                </a:solidFill>
                <a:latin typeface="Arial" panose="020B0604020202020204" pitchFamily="34" charset="0"/>
                <a:cs typeface="Arial" panose="020B0604020202020204" pitchFamily="34" charset="0"/>
              </a:defRPr>
            </a:lvl5pPr>
            <a:lvl6pPr marL="2513659"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008"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357"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1705" indent="-22808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D683F1-3D06-49B8-BDF3-16DF494AF51A}" type="slidenum">
              <a:rPr lang="en-GB" altLang="de-DE"/>
              <a:pPr>
                <a:spcBef>
                  <a:spcPct val="0"/>
                </a:spcBef>
              </a:pPr>
              <a:t>49</a:t>
            </a:fld>
            <a:endParaRPr lang="en-GB" altLang="de-DE"/>
          </a:p>
        </p:txBody>
      </p:sp>
    </p:spTree>
    <p:extLst>
      <p:ext uri="{BB962C8B-B14F-4D97-AF65-F5344CB8AC3E}">
        <p14:creationId xmlns:p14="http://schemas.microsoft.com/office/powerpoint/2010/main" val="352912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pPr eaLnBrk="1" hangingPunct="1"/>
            <a:r>
              <a:rPr lang="en-GB" altLang="en-US" dirty="0" smtClean="0"/>
              <a:t>Various kinds of information can be extracted from published patent documents. This information can be technical, scientific, legal or commercial in nature, so it is of interest to a wide range of potential users, including scientists, engineers, lawyers, economists and historians.</a:t>
            </a:r>
          </a:p>
        </p:txBody>
      </p:sp>
      <p:sp>
        <p:nvSpPr>
          <p:cNvPr id="122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8B118D-4114-4D38-8178-73DAE3B41B0A}" type="slidenum">
              <a:rPr lang="en-GB" altLang="en-US"/>
              <a:pPr>
                <a:spcBef>
                  <a:spcPct val="0"/>
                </a:spcBef>
              </a:pPr>
              <a:t>5</a:t>
            </a:fld>
            <a:endParaRPr lang="en-GB" altLang="en-US"/>
          </a:p>
        </p:txBody>
      </p:sp>
    </p:spTree>
    <p:extLst>
      <p:ext uri="{BB962C8B-B14F-4D97-AF65-F5344CB8AC3E}">
        <p14:creationId xmlns:p14="http://schemas.microsoft.com/office/powerpoint/2010/main" val="128667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pPr eaLnBrk="1" hangingPunct="1"/>
            <a:r>
              <a:rPr lang="en-GB" altLang="en-US" dirty="0" smtClean="0"/>
              <a:t>All published patent documents have a specific structure irrespective of the patent office which issued them. </a:t>
            </a:r>
          </a:p>
          <a:p>
            <a:pPr eaLnBrk="1" hangingPunct="1"/>
            <a:endParaRPr lang="en-GB" altLang="en-US" dirty="0" smtClean="0"/>
          </a:p>
          <a:p>
            <a:pPr eaLnBrk="1" hangingPunct="1"/>
            <a:r>
              <a:rPr lang="en-GB" altLang="en-US" dirty="0" smtClean="0"/>
              <a:t>With </a:t>
            </a:r>
            <a:r>
              <a:rPr lang="en-GB" altLang="en-US" dirty="0" err="1" smtClean="0"/>
              <a:t>Espacenet</a:t>
            </a:r>
            <a:r>
              <a:rPr lang="en-GB" altLang="en-US" dirty="0" smtClean="0"/>
              <a:t> it is possible to search specifically in the front page bibliographic data and the front page title and abstract.</a:t>
            </a:r>
          </a:p>
          <a:p>
            <a:pPr eaLnBrk="1" hangingPunct="1"/>
            <a:r>
              <a:rPr lang="en-GB" altLang="en-US" dirty="0" smtClean="0"/>
              <a:t> </a:t>
            </a:r>
          </a:p>
          <a:p>
            <a:pPr eaLnBrk="1" hangingPunct="1"/>
            <a:r>
              <a:rPr lang="en-GB" altLang="en-US" dirty="0" smtClean="0"/>
              <a:t>Where the </a:t>
            </a:r>
            <a:r>
              <a:rPr lang="en-GB" altLang="en-US" dirty="0" err="1" smtClean="0"/>
              <a:t>Espacenet</a:t>
            </a:r>
            <a:r>
              <a:rPr lang="en-GB" altLang="en-US" dirty="0" smtClean="0"/>
              <a:t> database contains full-text searchable documents, it is also possible to search the description and claims.</a:t>
            </a:r>
          </a:p>
          <a:p>
            <a:pPr eaLnBrk="1" hangingPunct="1"/>
            <a:r>
              <a:rPr lang="en-GB" altLang="en-US" dirty="0" smtClean="0"/>
              <a:t> </a:t>
            </a:r>
          </a:p>
          <a:p>
            <a:pPr eaLnBrk="1" hangingPunct="1"/>
            <a:r>
              <a:rPr lang="en-GB" altLang="en-US" dirty="0" smtClean="0"/>
              <a:t>It is not possible to search diagrams or search reports. These sections are displayed when a patent record is retrieved.</a:t>
            </a:r>
          </a:p>
          <a:p>
            <a:pPr eaLnBrk="1" hangingPunct="1"/>
            <a:r>
              <a:rPr lang="en-GB" altLang="en-US" dirty="0" smtClean="0"/>
              <a:t> </a:t>
            </a:r>
          </a:p>
          <a:p>
            <a:pPr eaLnBrk="1" hangingPunct="1"/>
            <a:r>
              <a:rPr lang="en-GB" altLang="en-US" dirty="0" smtClean="0"/>
              <a:t>The different sections will be defined and explained in the following slides.</a:t>
            </a:r>
          </a:p>
          <a:p>
            <a:pPr eaLnBrk="1" hangingPunct="1"/>
            <a:endParaRPr lang="en-GB" altLang="en-US" dirty="0" smtClean="0"/>
          </a:p>
        </p:txBody>
      </p:sp>
      <p:sp>
        <p:nvSpPr>
          <p:cNvPr id="143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B15736-76DC-4133-845C-D2E5EC9B9ED4}" type="slidenum">
              <a:rPr lang="en-GB" altLang="en-US"/>
              <a:pPr>
                <a:spcBef>
                  <a:spcPct val="0"/>
                </a:spcBef>
              </a:pPr>
              <a:t>6</a:t>
            </a:fld>
            <a:endParaRPr lang="en-GB" altLang="en-US"/>
          </a:p>
        </p:txBody>
      </p:sp>
    </p:spTree>
    <p:extLst>
      <p:ext uri="{BB962C8B-B14F-4D97-AF65-F5344CB8AC3E}">
        <p14:creationId xmlns:p14="http://schemas.microsoft.com/office/powerpoint/2010/main" val="91089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eaLnBrk="1" hangingPunct="1"/>
            <a:r>
              <a:rPr lang="en-GB" altLang="en-US" dirty="0" smtClean="0"/>
              <a:t>On the front page, the searchable fields are the title, the abstract, the inventor and the applicant. The publication number – which is a sequential number assigned to the publication by the patent office – is also searchable, as is the application number – a sequential number given by the patent office as a patent application is filed – and the priority number, which is the application number given by the office of first filing.</a:t>
            </a:r>
          </a:p>
          <a:p>
            <a:pPr eaLnBrk="1" hangingPunct="1"/>
            <a:r>
              <a:rPr lang="en-GB" altLang="en-US" dirty="0" smtClean="0"/>
              <a:t>  </a:t>
            </a:r>
          </a:p>
          <a:p>
            <a:pPr eaLnBrk="1" hangingPunct="1"/>
            <a:r>
              <a:rPr lang="en-GB" altLang="en-US" dirty="0" smtClean="0"/>
              <a:t>Publication data and patent classifications can also be searched.</a:t>
            </a:r>
          </a:p>
          <a:p>
            <a:pPr eaLnBrk="1" hangingPunct="1"/>
            <a:r>
              <a:rPr lang="en-GB" altLang="en-US" dirty="0" smtClean="0"/>
              <a:t> </a:t>
            </a:r>
          </a:p>
        </p:txBody>
      </p:sp>
      <p:sp>
        <p:nvSpPr>
          <p:cNvPr id="163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5309C2-575F-4BE4-B856-95D05C174C04}" type="slidenum">
              <a:rPr lang="en-GB" altLang="en-US"/>
              <a:pPr>
                <a:spcBef>
                  <a:spcPct val="0"/>
                </a:spcBef>
              </a:pPr>
              <a:t>7</a:t>
            </a:fld>
            <a:endParaRPr lang="en-GB" altLang="en-US"/>
          </a:p>
        </p:txBody>
      </p:sp>
    </p:spTree>
    <p:extLst>
      <p:ext uri="{BB962C8B-B14F-4D97-AF65-F5344CB8AC3E}">
        <p14:creationId xmlns:p14="http://schemas.microsoft.com/office/powerpoint/2010/main" val="221138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r>
              <a:rPr lang="en-GB" altLang="en-US" dirty="0" smtClean="0"/>
              <a:t>The description is the most important section from the technological point of view. It has to be clear and sufficiently complete for an outsider to be able to reproduce the invention. This is rather similar to the requirements for scientific publications in the conventional literature.</a:t>
            </a:r>
          </a:p>
          <a:p>
            <a:pPr eaLnBrk="1" hangingPunct="1"/>
            <a:endParaRPr lang="en-GB" altLang="en-US" dirty="0" smtClean="0"/>
          </a:p>
        </p:txBody>
      </p:sp>
      <p:sp>
        <p:nvSpPr>
          <p:cNvPr id="1843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4F0582-0709-4E62-84F5-ACEB8E73916D}" type="slidenum">
              <a:rPr lang="en-GB" altLang="en-US"/>
              <a:pPr>
                <a:spcBef>
                  <a:spcPct val="0"/>
                </a:spcBef>
              </a:pPr>
              <a:t>8</a:t>
            </a:fld>
            <a:endParaRPr lang="en-GB" altLang="en-US"/>
          </a:p>
        </p:txBody>
      </p:sp>
    </p:spTree>
    <p:extLst>
      <p:ext uri="{BB962C8B-B14F-4D97-AF65-F5344CB8AC3E}">
        <p14:creationId xmlns:p14="http://schemas.microsoft.com/office/powerpoint/2010/main" val="4996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pPr eaLnBrk="1" hangingPunct="1"/>
            <a:r>
              <a:rPr lang="en-GB" altLang="en-US" dirty="0" smtClean="0"/>
              <a:t>Very often, as in conventional scientific literature, patents contain diagrams or other graphics concerned with the invention. The graphics can be diagrams (engineering drawings), molecular structures, circuit diagrams, photographs, diffraction patterns, spectra, graphs, charts, gene sequences and so on.</a:t>
            </a:r>
          </a:p>
          <a:p>
            <a:pPr eaLnBrk="1" hangingPunct="1"/>
            <a:endParaRPr lang="en-GB" altLang="en-US" dirty="0" smtClean="0"/>
          </a:p>
          <a:p>
            <a:pPr eaLnBrk="1" hangingPunct="1"/>
            <a:r>
              <a:rPr lang="en-GB" altLang="en-US" dirty="0" err="1" smtClean="0"/>
              <a:t>Espacenet</a:t>
            </a:r>
            <a:r>
              <a:rPr lang="en-GB" altLang="en-US" dirty="0" smtClean="0"/>
              <a:t> displays patent diagrams in two ways. One is the mosaic view, which groups all the diagrams on a single page. The original document view allows all of the pages of a document including the diagrams to be displayed in PDF format.</a:t>
            </a:r>
          </a:p>
          <a:p>
            <a:pPr eaLnBrk="1" hangingPunct="1"/>
            <a:endParaRPr lang="en-GB" altLang="en-US" dirty="0" smtClean="0"/>
          </a:p>
        </p:txBody>
      </p:sp>
      <p:sp>
        <p:nvSpPr>
          <p:cNvPr id="204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442" indent="-287093">
              <a:spcBef>
                <a:spcPct val="30000"/>
              </a:spcBef>
              <a:defRPr sz="1200">
                <a:solidFill>
                  <a:schemeClr val="tx1"/>
                </a:solidFill>
                <a:latin typeface="Arial" panose="020B0604020202020204" pitchFamily="34" charset="0"/>
                <a:cs typeface="Arial" panose="020B0604020202020204" pitchFamily="34" charset="0"/>
              </a:defRPr>
            </a:lvl2pPr>
            <a:lvl3pPr marL="1148372" indent="-229674">
              <a:spcBef>
                <a:spcPct val="30000"/>
              </a:spcBef>
              <a:defRPr sz="1200">
                <a:solidFill>
                  <a:schemeClr val="tx1"/>
                </a:solidFill>
                <a:latin typeface="Arial" panose="020B0604020202020204" pitchFamily="34" charset="0"/>
                <a:cs typeface="Arial" panose="020B0604020202020204" pitchFamily="34" charset="0"/>
              </a:defRPr>
            </a:lvl3pPr>
            <a:lvl4pPr marL="1607721" indent="-229674">
              <a:spcBef>
                <a:spcPct val="30000"/>
              </a:spcBef>
              <a:defRPr sz="1200">
                <a:solidFill>
                  <a:schemeClr val="tx1"/>
                </a:solidFill>
                <a:latin typeface="Arial" panose="020B0604020202020204" pitchFamily="34" charset="0"/>
                <a:cs typeface="Arial" panose="020B0604020202020204" pitchFamily="34" charset="0"/>
              </a:defRPr>
            </a:lvl4pPr>
            <a:lvl5pPr marL="2067070" indent="-229674">
              <a:spcBef>
                <a:spcPct val="30000"/>
              </a:spcBef>
              <a:defRPr sz="1200">
                <a:solidFill>
                  <a:schemeClr val="tx1"/>
                </a:solidFill>
                <a:latin typeface="Arial" panose="020B0604020202020204" pitchFamily="34" charset="0"/>
                <a:cs typeface="Arial" panose="020B0604020202020204" pitchFamily="34" charset="0"/>
              </a:defRPr>
            </a:lvl5pPr>
            <a:lvl6pPr marL="2526419"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5767"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5116"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4465" indent="-229674"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F4B785-6EE6-4AE4-8116-56D02C6ED545}" type="slidenum">
              <a:rPr lang="en-GB" altLang="en-US"/>
              <a:pPr>
                <a:spcBef>
                  <a:spcPct val="0"/>
                </a:spcBef>
              </a:pPr>
              <a:t>9</a:t>
            </a:fld>
            <a:endParaRPr lang="en-GB" altLang="en-US"/>
          </a:p>
        </p:txBody>
      </p:sp>
    </p:spTree>
    <p:extLst>
      <p:ext uri="{BB962C8B-B14F-4D97-AF65-F5344CB8AC3E}">
        <p14:creationId xmlns:p14="http://schemas.microsoft.com/office/powerpoint/2010/main" val="905108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p>
        </p:txBody>
      </p:sp>
      <p:pic>
        <p:nvPicPr>
          <p:cNvPr id="4" name="Picture 9" descr="EPO_rgb_300dpi"/>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3673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chemeClr val="bg1"/>
                </a:solidFill>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7" name="Picture 18"/>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4260850" y="238121"/>
            <a:ext cx="3168650" cy="498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Intellectual Property Teaching Kit</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fld id="{55783316-7BA5-431B-916E-7ED57671AC67}" type="slidenum">
              <a:rPr lang="de-DE"/>
              <a:pPr>
                <a:defRPr/>
              </a:pPr>
              <a:t>‹Nr.›</a:t>
            </a:fld>
            <a:r>
              <a:rPr lang="de-DE"/>
              <a:t>/19</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04813"/>
            <a:ext cx="1979613" cy="5680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404813"/>
            <a:ext cx="5789612" cy="568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Intellectual Property Teaching Kit</a:t>
            </a:r>
            <a:endParaRPr lang="en-GB"/>
          </a:p>
        </p:txBody>
      </p:sp>
      <p:sp>
        <p:nvSpPr>
          <p:cNvPr id="5" name="Rectangle 7"/>
          <p:cNvSpPr>
            <a:spLocks noGrp="1" noChangeArrowheads="1"/>
          </p:cNvSpPr>
          <p:nvPr>
            <p:ph type="sldNum" sz="quarter" idx="11"/>
          </p:nvPr>
        </p:nvSpPr>
        <p:spPr>
          <a:ln/>
        </p:spPr>
        <p:txBody>
          <a:bodyPr/>
          <a:lstStyle>
            <a:lvl1pPr>
              <a:defRPr/>
            </a:lvl1pPr>
          </a:lstStyle>
          <a:p>
            <a:pPr>
              <a:defRPr/>
            </a:pPr>
            <a:fld id="{91145616-1373-41F7-BEFC-E7D468A65D8B}" type="slidenum">
              <a:rPr lang="de-DE"/>
              <a:pPr>
                <a:defRPr/>
              </a:pPr>
              <a:t>‹Nr.›</a:t>
            </a:fld>
            <a:r>
              <a:rPr lang="de-DE"/>
              <a:t>/19</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EPO">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6021388"/>
            <a:ext cx="9144000" cy="836612"/>
          </a:xfrm>
          <a:prstGeom prst="rect">
            <a:avLst/>
          </a:prstGeom>
          <a:solidFill>
            <a:schemeClr val="tx1"/>
          </a:solidFill>
          <a:ln>
            <a:noFill/>
          </a:ln>
          <a:effectLst/>
          <a:extLst/>
        </p:spPr>
        <p:txBody>
          <a:bodyPr wrap="none" anchor="ctr"/>
          <a:lstStyle/>
          <a:p>
            <a:pPr>
              <a:defRPr/>
            </a:pPr>
            <a:endParaRPr lang="en-GB"/>
          </a:p>
        </p:txBody>
      </p:sp>
      <p:pic>
        <p:nvPicPr>
          <p:cNvPr id="4" name="Picture 9" descr="EPO_rgb_300dpi"/>
          <p:cNvPicPr>
            <a:picLocks noChangeAspect="1" noChangeArrowheads="1"/>
          </p:cNvPicPr>
          <p:nvPr/>
        </p:nvPicPr>
        <p:blipFill>
          <a:blip r:embed="rId2"/>
          <a:srcRect/>
          <a:stretch>
            <a:fillRect/>
          </a:stretch>
        </p:blipFill>
        <p:spPr bwMode="auto">
          <a:xfrm>
            <a:off x="2325068" y="188913"/>
            <a:ext cx="1166812" cy="584200"/>
          </a:xfrm>
          <a:prstGeom prst="rect">
            <a:avLst/>
          </a:prstGeom>
          <a:noFill/>
          <a:ln w="9525">
            <a:noFill/>
            <a:miter lim="800000"/>
            <a:headEnd/>
            <a:tailEnd/>
          </a:ln>
        </p:spPr>
      </p:pic>
      <p:sp>
        <p:nvSpPr>
          <p:cNvPr id="5" name="Text Box 15"/>
          <p:cNvSpPr txBox="1">
            <a:spLocks noChangeArrowheads="1"/>
          </p:cNvSpPr>
          <p:nvPr/>
        </p:nvSpPr>
        <p:spPr bwMode="auto">
          <a:xfrm>
            <a:off x="0" y="6165850"/>
            <a:ext cx="9144000" cy="519113"/>
          </a:xfrm>
          <a:prstGeom prst="rect">
            <a:avLst/>
          </a:prstGeom>
          <a:noFill/>
          <a:ln>
            <a:noFill/>
          </a:ln>
          <a:effectLst/>
          <a:extLst/>
        </p:spPr>
        <p:txBody>
          <a:bodyPr>
            <a:spAutoFit/>
          </a:bodyPr>
          <a:lstStyle/>
          <a:p>
            <a:pPr algn="ctr">
              <a:spcBef>
                <a:spcPct val="50000"/>
              </a:spcBef>
              <a:defRPr/>
            </a:pPr>
            <a:r>
              <a:rPr lang="en-GB" sz="2800" b="1">
                <a:solidFill>
                  <a:schemeClr val="bg1"/>
                </a:solidFill>
              </a:rPr>
              <a:t>Intellectual Property Teaching Kit</a:t>
            </a: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1026"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9129" y="188913"/>
            <a:ext cx="2143111"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4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0" y="6021388"/>
            <a:ext cx="9144000" cy="8366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4C575F"/>
              </a:solidFill>
            </a:endParaRPr>
          </a:p>
        </p:txBody>
      </p:sp>
      <p:sp>
        <p:nvSpPr>
          <p:cNvPr id="4098" name="Rectangle 2"/>
          <p:cNvSpPr>
            <a:spLocks noGrp="1" noChangeArrowheads="1"/>
          </p:cNvSpPr>
          <p:nvPr>
            <p:ph type="ctrTitle"/>
          </p:nvPr>
        </p:nvSpPr>
        <p:spPr>
          <a:xfrm>
            <a:off x="611188" y="1881188"/>
            <a:ext cx="7921625" cy="3095625"/>
          </a:xfrm>
        </p:spPr>
        <p:txBody>
          <a:bodyPr anchor="ctr" anchorCtr="1"/>
          <a:lstStyle>
            <a:lvl1pPr algn="ctr">
              <a:defRPr sz="3600">
                <a:solidFill>
                  <a:schemeClr val="tx1"/>
                </a:solidFill>
              </a:defRPr>
            </a:lvl1pPr>
          </a:lstStyle>
          <a:p>
            <a:pPr lvl="0"/>
            <a:r>
              <a:rPr lang="en-US" noProof="0" smtClean="0"/>
              <a:t>Click to edit Master title style</a:t>
            </a:r>
            <a:endParaRPr lang="de-DE" noProof="0" smtClean="0"/>
          </a:p>
        </p:txBody>
      </p:sp>
      <p:pic>
        <p:nvPicPr>
          <p:cNvPr id="4105" name="Picture 9" descr="EPO_rgb_300dpi"/>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36738" y="188913"/>
            <a:ext cx="1166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p:nvSpPr>
        <p:spPr bwMode="auto">
          <a:xfrm>
            <a:off x="0" y="61658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solidFill>
                  <a:srgbClr val="FFFFFF"/>
                </a:solidFill>
              </a:rPr>
              <a:t>Intellectual Property Teaching Kit</a:t>
            </a:r>
          </a:p>
        </p:txBody>
      </p:sp>
      <p:pic>
        <p:nvPicPr>
          <p:cNvPr id="9" name="Picture 2" descr="C:\Users\AF03589\Desktop\EUIPO-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05851" y="237079"/>
            <a:ext cx="1686429" cy="45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82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611188" y="6553200"/>
            <a:ext cx="6913140" cy="476250"/>
          </a:xfrm>
        </p:spPr>
        <p:txBody>
          <a:bodyPr/>
          <a:lstStyle>
            <a:lvl1pPr>
              <a:defRPr/>
            </a:lvl1pPr>
          </a:lstStyle>
          <a:p>
            <a:pPr>
              <a:defRPr/>
            </a:pPr>
            <a:r>
              <a:rPr lang="en-GB" smtClean="0">
                <a:solidFill>
                  <a:srgbClr val="4C575F"/>
                </a:solidFill>
              </a:rPr>
              <a:t>Intellectual Property Teaching Kit</a:t>
            </a:r>
            <a:endParaRPr lang="en-GB" dirty="0">
              <a:solidFill>
                <a:srgbClr val="4C575F"/>
              </a:solidFill>
            </a:endParaRPr>
          </a:p>
        </p:txBody>
      </p:sp>
      <p:sp>
        <p:nvSpPr>
          <p:cNvPr id="5" name="Slide Number Placeholder 4"/>
          <p:cNvSpPr>
            <a:spLocks noGrp="1"/>
          </p:cNvSpPr>
          <p:nvPr>
            <p:ph type="sldNum" sz="quarter" idx="11"/>
          </p:nvPr>
        </p:nvSpPr>
        <p:spPr/>
        <p:txBody>
          <a:bodyPr/>
          <a:lstStyle>
            <a:lvl1pPr>
              <a:defRPr/>
            </a:lvl1pPr>
          </a:lstStyle>
          <a:p>
            <a:pPr>
              <a:defRPr/>
            </a:pPr>
            <a:fld id="{247B5036-5345-4F12-960C-805CBB254162}" type="slidenum">
              <a:rPr lang="de-DE" smtClean="0">
                <a:solidFill>
                  <a:srgbClr val="4C575F"/>
                </a:solidFill>
              </a:rPr>
              <a:pPr>
                <a:defRPr/>
              </a:pPr>
              <a:t>‹Nr.›</a:t>
            </a:fld>
            <a:endParaRPr lang="de-DE" dirty="0">
              <a:solidFill>
                <a:srgbClr val="4C575F"/>
              </a:solidFill>
            </a:endParaRPr>
          </a:p>
        </p:txBody>
      </p:sp>
    </p:spTree>
    <p:extLst>
      <p:ext uri="{BB962C8B-B14F-4D97-AF65-F5344CB8AC3E}">
        <p14:creationId xmlns:p14="http://schemas.microsoft.com/office/powerpoint/2010/main" val="6808934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611188" y="6553200"/>
            <a:ext cx="6985148" cy="476250"/>
          </a:xfrm>
        </p:spPr>
        <p:txBody>
          <a:bodyPr/>
          <a:lstStyle>
            <a:lvl1pPr>
              <a:defRPr/>
            </a:lvl1pPr>
          </a:lstStyle>
          <a:p>
            <a:pPr>
              <a:defRPr/>
            </a:pPr>
            <a:r>
              <a:rPr lang="en-GB" smtClean="0">
                <a:solidFill>
                  <a:srgbClr val="4C575F"/>
                </a:solidFill>
              </a:rPr>
              <a:t>Intellectual Property Teaching Kit</a:t>
            </a:r>
            <a:endParaRPr lang="en-GB" dirty="0">
              <a:solidFill>
                <a:srgbClr val="4C575F"/>
              </a:solidFill>
            </a:endParaRPr>
          </a:p>
        </p:txBody>
      </p:sp>
      <p:sp>
        <p:nvSpPr>
          <p:cNvPr id="5" name="Slide Number Placeholder 4"/>
          <p:cNvSpPr>
            <a:spLocks noGrp="1"/>
          </p:cNvSpPr>
          <p:nvPr>
            <p:ph type="sldNum" sz="quarter" idx="11"/>
          </p:nvPr>
        </p:nvSpPr>
        <p:spPr/>
        <p:txBody>
          <a:bodyPr/>
          <a:lstStyle>
            <a:lvl1pPr>
              <a:defRPr/>
            </a:lvl1pPr>
          </a:lstStyle>
          <a:p>
            <a:pPr>
              <a:defRPr/>
            </a:pPr>
            <a:fld id="{C126516D-2BF6-4F54-BC1F-35CC5013F9FE}" type="slidenum">
              <a:rPr lang="de-DE" smtClean="0">
                <a:solidFill>
                  <a:srgbClr val="4C575F"/>
                </a:solidFill>
              </a:rPr>
              <a:pPr>
                <a:defRPr/>
              </a:pPr>
              <a:t>‹Nr.›</a:t>
            </a:fld>
            <a:endParaRPr lang="de-DE" dirty="0">
              <a:solidFill>
                <a:srgbClr val="4C575F"/>
              </a:solidFill>
            </a:endParaRPr>
          </a:p>
        </p:txBody>
      </p:sp>
    </p:spTree>
    <p:extLst>
      <p:ext uri="{BB962C8B-B14F-4D97-AF65-F5344CB8AC3E}">
        <p14:creationId xmlns:p14="http://schemas.microsoft.com/office/powerpoint/2010/main" val="3191363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20838"/>
            <a:ext cx="38846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20838"/>
            <a:ext cx="388461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611188" y="6553200"/>
            <a:ext cx="6985148" cy="476250"/>
          </a:xfrm>
        </p:spPr>
        <p:txBody>
          <a:bodyPr/>
          <a:lstStyle>
            <a:lvl1pPr>
              <a:defRPr/>
            </a:lvl1pPr>
          </a:lstStyle>
          <a:p>
            <a:pPr>
              <a:defRPr/>
            </a:pPr>
            <a:r>
              <a:rPr lang="en-GB" smtClean="0">
                <a:solidFill>
                  <a:srgbClr val="4C575F"/>
                </a:solidFill>
              </a:rPr>
              <a:t>Intellectual Property Teaching Kit</a:t>
            </a:r>
            <a:endParaRPr lang="en-GB" dirty="0">
              <a:solidFill>
                <a:srgbClr val="4C575F"/>
              </a:solidFill>
            </a:endParaRPr>
          </a:p>
        </p:txBody>
      </p:sp>
      <p:sp>
        <p:nvSpPr>
          <p:cNvPr id="6" name="Slide Number Placeholder 5"/>
          <p:cNvSpPr>
            <a:spLocks noGrp="1"/>
          </p:cNvSpPr>
          <p:nvPr>
            <p:ph type="sldNum" sz="quarter" idx="11"/>
          </p:nvPr>
        </p:nvSpPr>
        <p:spPr/>
        <p:txBody>
          <a:bodyPr/>
          <a:lstStyle>
            <a:lvl1pPr>
              <a:defRPr/>
            </a:lvl1pPr>
          </a:lstStyle>
          <a:p>
            <a:pPr>
              <a:defRPr/>
            </a:pPr>
            <a:fld id="{628ACF3E-118D-456F-90A6-842FE6F3098A}" type="slidenum">
              <a:rPr lang="de-DE" smtClean="0">
                <a:solidFill>
                  <a:srgbClr val="4C575F"/>
                </a:solidFill>
              </a:rPr>
              <a:pPr>
                <a:defRPr/>
              </a:pPr>
              <a:t>‹Nr.›</a:t>
            </a:fld>
            <a:endParaRPr lang="de-DE" dirty="0">
              <a:solidFill>
                <a:srgbClr val="4C575F"/>
              </a:solidFill>
            </a:endParaRPr>
          </a:p>
        </p:txBody>
      </p:sp>
    </p:spTree>
    <p:extLst>
      <p:ext uri="{BB962C8B-B14F-4D97-AF65-F5344CB8AC3E}">
        <p14:creationId xmlns:p14="http://schemas.microsoft.com/office/powerpoint/2010/main" val="17850132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a:xfrm>
            <a:off x="611188" y="6553200"/>
            <a:ext cx="7129462" cy="476250"/>
          </a:xfrm>
        </p:spPr>
        <p:txBody>
          <a:bodyPr/>
          <a:lstStyle>
            <a:lvl1pPr>
              <a:defRPr/>
            </a:lvl1pPr>
          </a:lstStyle>
          <a:p>
            <a:pPr>
              <a:defRPr/>
            </a:pPr>
            <a:r>
              <a:rPr lang="en-GB" smtClean="0">
                <a:solidFill>
                  <a:srgbClr val="4C575F"/>
                </a:solidFill>
              </a:rPr>
              <a:t>Intellectual Property Teaching Kit</a:t>
            </a:r>
            <a:endParaRPr lang="en-GB" dirty="0">
              <a:solidFill>
                <a:srgbClr val="4C575F"/>
              </a:solidFill>
            </a:endParaRPr>
          </a:p>
        </p:txBody>
      </p:sp>
      <p:sp>
        <p:nvSpPr>
          <p:cNvPr id="8" name="Slide Number Placeholder 7"/>
          <p:cNvSpPr>
            <a:spLocks noGrp="1"/>
          </p:cNvSpPr>
          <p:nvPr>
            <p:ph type="sldNum" sz="quarter" idx="11"/>
          </p:nvPr>
        </p:nvSpPr>
        <p:spPr/>
        <p:txBody>
          <a:bodyPr/>
          <a:lstStyle>
            <a:lvl1pPr>
              <a:defRPr/>
            </a:lvl1pPr>
          </a:lstStyle>
          <a:p>
            <a:pPr>
              <a:defRPr/>
            </a:pPr>
            <a:fld id="{2332DB37-FF62-4029-994E-47C6D71A3946}" type="slidenum">
              <a:rPr lang="de-DE" smtClean="0">
                <a:solidFill>
                  <a:srgbClr val="4C575F"/>
                </a:solidFill>
              </a:rPr>
              <a:pPr>
                <a:defRPr/>
              </a:pPr>
              <a:t>‹Nr.›</a:t>
            </a:fld>
            <a:endParaRPr lang="de-DE" dirty="0">
              <a:solidFill>
                <a:srgbClr val="4C575F"/>
              </a:solidFill>
            </a:endParaRPr>
          </a:p>
        </p:txBody>
      </p:sp>
    </p:spTree>
    <p:extLst>
      <p:ext uri="{BB962C8B-B14F-4D97-AF65-F5344CB8AC3E}">
        <p14:creationId xmlns:p14="http://schemas.microsoft.com/office/powerpoint/2010/main" val="80763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r>
              <a:rPr lang="en-GB" smtClean="0">
                <a:solidFill>
                  <a:srgbClr val="4C575F"/>
                </a:solidFill>
              </a:rPr>
              <a:t>Intellectual Property Teaching Kit</a:t>
            </a:r>
            <a:endParaRPr lang="en-GB">
              <a:solidFill>
                <a:srgbClr val="4C575F"/>
              </a:solidFill>
            </a:endParaRPr>
          </a:p>
        </p:txBody>
      </p:sp>
      <p:sp>
        <p:nvSpPr>
          <p:cNvPr id="4" name="Slide Number Placeholder 3"/>
          <p:cNvSpPr>
            <a:spLocks noGrp="1"/>
          </p:cNvSpPr>
          <p:nvPr>
            <p:ph type="sldNum" sz="quarter" idx="11"/>
          </p:nvPr>
        </p:nvSpPr>
        <p:spPr/>
        <p:txBody>
          <a:bodyPr/>
          <a:lstStyle>
            <a:lvl1pPr>
              <a:defRPr/>
            </a:lvl1pPr>
          </a:lstStyle>
          <a:p>
            <a:pPr>
              <a:defRPr/>
            </a:pPr>
            <a:fld id="{85E4E238-5F36-4EF1-B5F5-0A2083E3A31E}" type="slidenum">
              <a:rPr lang="de-DE" smtClean="0">
                <a:solidFill>
                  <a:srgbClr val="4C575F"/>
                </a:solidFill>
              </a:rPr>
              <a:pPr>
                <a:defRPr/>
              </a:pPr>
              <a:t>‹Nr.›</a:t>
            </a:fld>
            <a:endParaRPr lang="de-DE" dirty="0">
              <a:solidFill>
                <a:srgbClr val="4C575F"/>
              </a:solidFill>
            </a:endParaRPr>
          </a:p>
        </p:txBody>
      </p:sp>
    </p:spTree>
    <p:extLst>
      <p:ext uri="{BB962C8B-B14F-4D97-AF65-F5344CB8AC3E}">
        <p14:creationId xmlns:p14="http://schemas.microsoft.com/office/powerpoint/2010/main" val="372143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smtClean="0">
                <a:solidFill>
                  <a:srgbClr val="4C575F"/>
                </a:solidFill>
              </a:rPr>
              <a:t>Intellectual Property Teaching Kit</a:t>
            </a:r>
            <a:endParaRPr lang="en-GB">
              <a:solidFill>
                <a:srgbClr val="4C575F"/>
              </a:solidFill>
            </a:endParaRPr>
          </a:p>
        </p:txBody>
      </p:sp>
      <p:sp>
        <p:nvSpPr>
          <p:cNvPr id="3" name="Slide Number Placeholder 2"/>
          <p:cNvSpPr>
            <a:spLocks noGrp="1"/>
          </p:cNvSpPr>
          <p:nvPr>
            <p:ph type="sldNum" sz="quarter" idx="11"/>
          </p:nvPr>
        </p:nvSpPr>
        <p:spPr/>
        <p:txBody>
          <a:bodyPr/>
          <a:lstStyle>
            <a:lvl1pPr>
              <a:defRPr/>
            </a:lvl1pPr>
          </a:lstStyle>
          <a:p>
            <a:pPr>
              <a:defRPr/>
            </a:pPr>
            <a:fld id="{8A8BE611-FFF7-44D6-AB45-87353C5CB84E}" type="slidenum">
              <a:rPr lang="de-DE" smtClean="0">
                <a:solidFill>
                  <a:srgbClr val="4C575F"/>
                </a:solidFill>
              </a:rPr>
              <a:pPr>
                <a:defRPr/>
              </a:pPr>
              <a:t>‹Nr.›</a:t>
            </a:fld>
            <a:endParaRPr lang="de-DE" dirty="0">
              <a:solidFill>
                <a:srgbClr val="4C575F"/>
              </a:solidFill>
            </a:endParaRPr>
          </a:p>
        </p:txBody>
      </p:sp>
    </p:spTree>
    <p:extLst>
      <p:ext uri="{BB962C8B-B14F-4D97-AF65-F5344CB8AC3E}">
        <p14:creationId xmlns:p14="http://schemas.microsoft.com/office/powerpoint/2010/main" val="69423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1"/>
          </p:nvPr>
        </p:nvSpPr>
        <p:spPr/>
        <p:txBody>
          <a:bodyPr/>
          <a:lstStyle>
            <a:lvl1pPr>
              <a:defRPr/>
            </a:lvl1pPr>
          </a:lstStyle>
          <a:p>
            <a:pPr>
              <a:defRPr/>
            </a:pPr>
            <a:fld id="{A5B54292-5B2D-4ED3-9E21-B1E66CC4FCAB}" type="slidenum">
              <a:rPr lang="de-DE"/>
              <a:pPr>
                <a:defRPr/>
              </a:pPr>
              <a:t>‹Nr.›</a:t>
            </a:fld>
            <a:endParaRPr lang="de-DE" dirty="0"/>
          </a:p>
        </p:txBody>
      </p:sp>
      <p:sp>
        <p:nvSpPr>
          <p:cNvPr id="6" name="Rectangle 10"/>
          <p:cNvSpPr>
            <a:spLocks noGrp="1" noChangeArrowheads="1"/>
          </p:cNvSpPr>
          <p:nvPr>
            <p:ph type="ftr" sz="quarter" idx="3"/>
          </p:nvPr>
        </p:nvSpPr>
        <p:spPr bwMode="auto">
          <a:xfrm>
            <a:off x="610890" y="6553200"/>
            <a:ext cx="7129462" cy="836240"/>
          </a:xfrm>
          <a:prstGeom prst="rect">
            <a:avLst/>
          </a:prstGeom>
          <a:noFill/>
          <a:ln>
            <a:noFill/>
          </a:ln>
          <a:effectLst/>
          <a:extLst/>
        </p:spPr>
        <p:txBody>
          <a:bodyPr vert="horz" wrap="square" lIns="0" tIns="0" rIns="0" bIns="0" numCol="1" anchor="t" anchorCtr="0" compatLnSpc="1">
            <a:prstTxWarp prst="textNoShape">
              <a:avLst/>
            </a:prstTxWarp>
          </a:bodyPr>
          <a:lstStyle>
            <a:lvl1pPr>
              <a:defRPr sz="1200"/>
            </a:lvl1pPr>
          </a:lstStyle>
          <a:p>
            <a:pPr>
              <a:defRPr/>
            </a:pPr>
            <a:r>
              <a:rPr lang="en-GB" dirty="0" smtClean="0"/>
              <a:t>Intellectual Property Teaching Kit</a:t>
            </a:r>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smtClean="0">
                <a:solidFill>
                  <a:srgbClr val="4C575F"/>
                </a:solidFill>
              </a:rPr>
              <a:t>Intellectual Property Teaching Kit</a:t>
            </a:r>
            <a:endParaRPr lang="en-GB">
              <a:solidFill>
                <a:srgbClr val="4C575F"/>
              </a:solidFill>
            </a:endParaRPr>
          </a:p>
        </p:txBody>
      </p:sp>
      <p:sp>
        <p:nvSpPr>
          <p:cNvPr id="6" name="Slide Number Placeholder 5"/>
          <p:cNvSpPr>
            <a:spLocks noGrp="1"/>
          </p:cNvSpPr>
          <p:nvPr>
            <p:ph type="sldNum" sz="quarter" idx="11"/>
          </p:nvPr>
        </p:nvSpPr>
        <p:spPr/>
        <p:txBody>
          <a:bodyPr/>
          <a:lstStyle>
            <a:lvl1pPr>
              <a:defRPr/>
            </a:lvl1pPr>
          </a:lstStyle>
          <a:p>
            <a:pPr>
              <a:defRPr/>
            </a:pPr>
            <a:fld id="{96810A03-CA6C-4EEC-BABB-42F09850A21E}" type="slidenum">
              <a:rPr lang="de-DE" smtClean="0">
                <a:solidFill>
                  <a:srgbClr val="4C575F"/>
                </a:solidFill>
              </a:rPr>
              <a:pPr>
                <a:defRPr/>
              </a:pPr>
              <a:t>‹Nr.›</a:t>
            </a:fld>
            <a:r>
              <a:rPr lang="de-DE" smtClean="0">
                <a:solidFill>
                  <a:srgbClr val="4C575F"/>
                </a:solidFill>
              </a:rPr>
              <a:t>/19</a:t>
            </a:r>
            <a:endParaRPr lang="de-DE">
              <a:solidFill>
                <a:srgbClr val="4C575F"/>
              </a:solidFill>
            </a:endParaRPr>
          </a:p>
        </p:txBody>
      </p:sp>
    </p:spTree>
    <p:extLst>
      <p:ext uri="{BB962C8B-B14F-4D97-AF65-F5344CB8AC3E}">
        <p14:creationId xmlns:p14="http://schemas.microsoft.com/office/powerpoint/2010/main" val="109166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smtClean="0">
                <a:solidFill>
                  <a:srgbClr val="4C575F"/>
                </a:solidFill>
              </a:rPr>
              <a:t>Intellectual Property Teaching Kit</a:t>
            </a:r>
            <a:endParaRPr lang="en-GB">
              <a:solidFill>
                <a:srgbClr val="4C575F"/>
              </a:solidFill>
            </a:endParaRPr>
          </a:p>
        </p:txBody>
      </p:sp>
      <p:sp>
        <p:nvSpPr>
          <p:cNvPr id="6" name="Slide Number Placeholder 5"/>
          <p:cNvSpPr>
            <a:spLocks noGrp="1"/>
          </p:cNvSpPr>
          <p:nvPr>
            <p:ph type="sldNum" sz="quarter" idx="11"/>
          </p:nvPr>
        </p:nvSpPr>
        <p:spPr/>
        <p:txBody>
          <a:bodyPr/>
          <a:lstStyle>
            <a:lvl1pPr>
              <a:defRPr/>
            </a:lvl1pPr>
          </a:lstStyle>
          <a:p>
            <a:pPr>
              <a:defRPr/>
            </a:pPr>
            <a:fld id="{5C14D359-E59F-4D48-A404-8C611904B562}" type="slidenum">
              <a:rPr lang="de-DE" smtClean="0">
                <a:solidFill>
                  <a:srgbClr val="4C575F"/>
                </a:solidFill>
              </a:rPr>
              <a:pPr>
                <a:defRPr/>
              </a:pPr>
              <a:t>‹Nr.›</a:t>
            </a:fld>
            <a:r>
              <a:rPr lang="de-DE" smtClean="0">
                <a:solidFill>
                  <a:srgbClr val="4C575F"/>
                </a:solidFill>
              </a:rPr>
              <a:t>/19</a:t>
            </a:r>
            <a:endParaRPr lang="de-DE">
              <a:solidFill>
                <a:srgbClr val="4C575F"/>
              </a:solidFill>
            </a:endParaRPr>
          </a:p>
        </p:txBody>
      </p:sp>
    </p:spTree>
    <p:extLst>
      <p:ext uri="{BB962C8B-B14F-4D97-AF65-F5344CB8AC3E}">
        <p14:creationId xmlns:p14="http://schemas.microsoft.com/office/powerpoint/2010/main" val="297962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GB" smtClean="0">
                <a:solidFill>
                  <a:srgbClr val="4C575F"/>
                </a:solidFill>
              </a:rPr>
              <a:t>Intellectual Property Teaching Kit</a:t>
            </a:r>
            <a:endParaRPr lang="en-GB">
              <a:solidFill>
                <a:srgbClr val="4C575F"/>
              </a:solidFill>
            </a:endParaRPr>
          </a:p>
        </p:txBody>
      </p:sp>
      <p:sp>
        <p:nvSpPr>
          <p:cNvPr id="5" name="Slide Number Placeholder 4"/>
          <p:cNvSpPr>
            <a:spLocks noGrp="1"/>
          </p:cNvSpPr>
          <p:nvPr>
            <p:ph type="sldNum" sz="quarter" idx="11"/>
          </p:nvPr>
        </p:nvSpPr>
        <p:spPr/>
        <p:txBody>
          <a:bodyPr/>
          <a:lstStyle>
            <a:lvl1pPr>
              <a:defRPr/>
            </a:lvl1pPr>
          </a:lstStyle>
          <a:p>
            <a:pPr>
              <a:defRPr/>
            </a:pPr>
            <a:fld id="{E18001F7-A7B4-4BF5-BF89-E0478593AA24}" type="slidenum">
              <a:rPr lang="de-DE" smtClean="0">
                <a:solidFill>
                  <a:srgbClr val="4C575F"/>
                </a:solidFill>
              </a:rPr>
              <a:pPr>
                <a:defRPr/>
              </a:pPr>
              <a:t>‹Nr.›</a:t>
            </a:fld>
            <a:r>
              <a:rPr lang="de-DE" smtClean="0">
                <a:solidFill>
                  <a:srgbClr val="4C575F"/>
                </a:solidFill>
              </a:rPr>
              <a:t>/19</a:t>
            </a:r>
            <a:endParaRPr lang="de-DE">
              <a:solidFill>
                <a:srgbClr val="4C575F"/>
              </a:solidFill>
            </a:endParaRPr>
          </a:p>
        </p:txBody>
      </p:sp>
    </p:spTree>
    <p:extLst>
      <p:ext uri="{BB962C8B-B14F-4D97-AF65-F5344CB8AC3E}">
        <p14:creationId xmlns:p14="http://schemas.microsoft.com/office/powerpoint/2010/main" val="38151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04813"/>
            <a:ext cx="1979613" cy="5680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404813"/>
            <a:ext cx="5789612" cy="5680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GB" smtClean="0">
                <a:solidFill>
                  <a:srgbClr val="4C575F"/>
                </a:solidFill>
              </a:rPr>
              <a:t>Intellectual Property Teaching Kit</a:t>
            </a:r>
            <a:endParaRPr lang="en-GB">
              <a:solidFill>
                <a:srgbClr val="4C575F"/>
              </a:solidFill>
            </a:endParaRPr>
          </a:p>
        </p:txBody>
      </p:sp>
      <p:sp>
        <p:nvSpPr>
          <p:cNvPr id="5" name="Slide Number Placeholder 4"/>
          <p:cNvSpPr>
            <a:spLocks noGrp="1"/>
          </p:cNvSpPr>
          <p:nvPr>
            <p:ph type="sldNum" sz="quarter" idx="11"/>
          </p:nvPr>
        </p:nvSpPr>
        <p:spPr/>
        <p:txBody>
          <a:bodyPr/>
          <a:lstStyle>
            <a:lvl1pPr>
              <a:defRPr/>
            </a:lvl1pPr>
          </a:lstStyle>
          <a:p>
            <a:pPr>
              <a:defRPr/>
            </a:pPr>
            <a:fld id="{72C6D893-B9E9-4E42-9CB9-0ABC52A862FA}" type="slidenum">
              <a:rPr lang="de-DE" smtClean="0">
                <a:solidFill>
                  <a:srgbClr val="4C575F"/>
                </a:solidFill>
              </a:rPr>
              <a:pPr>
                <a:defRPr/>
              </a:pPr>
              <a:t>‹Nr.›</a:t>
            </a:fld>
            <a:r>
              <a:rPr lang="de-DE" smtClean="0">
                <a:solidFill>
                  <a:srgbClr val="4C575F"/>
                </a:solidFill>
              </a:rPr>
              <a:t>/19</a:t>
            </a:r>
            <a:endParaRPr lang="de-DE">
              <a:solidFill>
                <a:srgbClr val="4C575F"/>
              </a:solidFill>
            </a:endParaRPr>
          </a:p>
        </p:txBody>
      </p:sp>
    </p:spTree>
    <p:extLst>
      <p:ext uri="{BB962C8B-B14F-4D97-AF65-F5344CB8AC3E}">
        <p14:creationId xmlns:p14="http://schemas.microsoft.com/office/powerpoint/2010/main" val="328844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9C76C9AB-61E5-4E6C-99EB-FF4109160F68}" type="slidenum">
              <a:rPr lang="de-DE"/>
              <a:pPr>
                <a:defRPr/>
              </a:pPr>
              <a:t>‹Nr.›</a:t>
            </a:fld>
            <a:endParaRPr lang="de-DE" dirty="0"/>
          </a:p>
        </p:txBody>
      </p:sp>
      <p:sp>
        <p:nvSpPr>
          <p:cNvPr id="6" name="Rectangle 10"/>
          <p:cNvSpPr>
            <a:spLocks noGrp="1" noChangeArrowheads="1"/>
          </p:cNvSpPr>
          <p:nvPr>
            <p:ph type="ftr" sz="quarter" idx="3"/>
          </p:nvPr>
        </p:nvSpPr>
        <p:spPr bwMode="auto">
          <a:xfrm>
            <a:off x="610890" y="6553200"/>
            <a:ext cx="7129462" cy="836240"/>
          </a:xfrm>
          <a:prstGeom prst="rect">
            <a:avLst/>
          </a:prstGeom>
          <a:noFill/>
          <a:ln>
            <a:noFill/>
          </a:ln>
          <a:effectLst/>
          <a:extLst/>
        </p:spPr>
        <p:txBody>
          <a:bodyPr vert="horz" wrap="square" lIns="0" tIns="0" rIns="0" bIns="0" numCol="1" anchor="t" anchorCtr="0" compatLnSpc="1">
            <a:prstTxWarp prst="textNoShape">
              <a:avLst/>
            </a:prstTxWarp>
          </a:bodyPr>
          <a:lstStyle>
            <a:lvl1pPr>
              <a:defRPr sz="1200"/>
            </a:lvl1pPr>
          </a:lstStyle>
          <a:p>
            <a:pPr>
              <a:defRPr/>
            </a:pPr>
            <a:r>
              <a:rPr lang="en-GB" dirty="0" smtClean="0"/>
              <a:t>Intellectual Property Teaching Kit</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20838"/>
            <a:ext cx="38846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20838"/>
            <a:ext cx="3884613"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GB" smtClean="0"/>
              <a:t>Intellectual Property Teaching Kit</a:t>
            </a:r>
            <a:endParaRPr lang="en-GB"/>
          </a:p>
        </p:txBody>
      </p:sp>
      <p:sp>
        <p:nvSpPr>
          <p:cNvPr id="6" name="Slide Number Placeholder 5"/>
          <p:cNvSpPr>
            <a:spLocks noGrp="1"/>
          </p:cNvSpPr>
          <p:nvPr>
            <p:ph type="sldNum" sz="quarter" idx="11"/>
          </p:nvPr>
        </p:nvSpPr>
        <p:spPr/>
        <p:txBody>
          <a:bodyPr/>
          <a:lstStyle>
            <a:lvl1pPr>
              <a:defRPr/>
            </a:lvl1pPr>
          </a:lstStyle>
          <a:p>
            <a:pPr>
              <a:defRPr/>
            </a:pPr>
            <a:fld id="{09F54B1D-5E2D-4746-BB89-6EBB3B062D33}"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pPr>
              <a:defRPr/>
            </a:pPr>
            <a:r>
              <a:rPr lang="en-GB" smtClean="0"/>
              <a:t>Intellectual Property Teaching Kit</a:t>
            </a:r>
            <a:endParaRPr lang="en-GB"/>
          </a:p>
        </p:txBody>
      </p:sp>
      <p:sp>
        <p:nvSpPr>
          <p:cNvPr id="8" name="Slide Number Placeholder 7"/>
          <p:cNvSpPr>
            <a:spLocks noGrp="1"/>
          </p:cNvSpPr>
          <p:nvPr>
            <p:ph type="sldNum" sz="quarter" idx="11"/>
          </p:nvPr>
        </p:nvSpPr>
        <p:spPr>
          <a:xfrm>
            <a:off x="7777163" y="6524625"/>
            <a:ext cx="755650" cy="217488"/>
          </a:xfrm>
        </p:spPr>
        <p:txBody>
          <a:bodyPr/>
          <a:lstStyle>
            <a:lvl1pPr>
              <a:defRPr/>
            </a:lvl1pPr>
          </a:lstStyle>
          <a:p>
            <a:pPr>
              <a:defRPr/>
            </a:pPr>
            <a:fld id="{956EEC2E-6A3E-4536-B5FB-E8B6186A5086}"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r>
              <a:rPr lang="en-GB" smtClean="0"/>
              <a:t>Intellectual Property Teaching Kit</a:t>
            </a:r>
            <a:endParaRPr lang="en-GB"/>
          </a:p>
        </p:txBody>
      </p:sp>
      <p:sp>
        <p:nvSpPr>
          <p:cNvPr id="4" name="Slide Number Placeholder 3"/>
          <p:cNvSpPr>
            <a:spLocks noGrp="1"/>
          </p:cNvSpPr>
          <p:nvPr>
            <p:ph type="sldNum" sz="quarter" idx="11"/>
          </p:nvPr>
        </p:nvSpPr>
        <p:spPr/>
        <p:txBody>
          <a:bodyPr/>
          <a:lstStyle>
            <a:lvl1pPr>
              <a:defRPr/>
            </a:lvl1pPr>
          </a:lstStyle>
          <a:p>
            <a:pPr>
              <a:defRPr/>
            </a:pPr>
            <a:fld id="{6B131B00-C60B-43A6-A33E-F6E156AB86E7}"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smtClean="0"/>
              <a:t>Intellectual Property Teaching Kit</a:t>
            </a:r>
            <a:endParaRPr lang="en-GB"/>
          </a:p>
        </p:txBody>
      </p:sp>
      <p:sp>
        <p:nvSpPr>
          <p:cNvPr id="3" name="Slide Number Placeholder 2"/>
          <p:cNvSpPr>
            <a:spLocks noGrp="1"/>
          </p:cNvSpPr>
          <p:nvPr>
            <p:ph type="sldNum" sz="quarter" idx="11"/>
          </p:nvPr>
        </p:nvSpPr>
        <p:spPr/>
        <p:txBody>
          <a:bodyPr/>
          <a:lstStyle>
            <a:lvl1pPr>
              <a:defRPr/>
            </a:lvl1pPr>
          </a:lstStyle>
          <a:p>
            <a:pPr>
              <a:defRPr/>
            </a:pPr>
            <a:fld id="{9CB19B87-EF71-45E4-AE05-D1675EEF8432}"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Intellectual Property Teaching Kit</a:t>
            </a:r>
            <a:endParaRPr lang="en-GB"/>
          </a:p>
        </p:txBody>
      </p:sp>
      <p:sp>
        <p:nvSpPr>
          <p:cNvPr id="6" name="Rectangle 7"/>
          <p:cNvSpPr>
            <a:spLocks noGrp="1" noChangeArrowheads="1"/>
          </p:cNvSpPr>
          <p:nvPr>
            <p:ph type="sldNum" sz="quarter" idx="11"/>
          </p:nvPr>
        </p:nvSpPr>
        <p:spPr>
          <a:ln/>
        </p:spPr>
        <p:txBody>
          <a:bodyPr/>
          <a:lstStyle>
            <a:lvl1pPr>
              <a:defRPr/>
            </a:lvl1pPr>
          </a:lstStyle>
          <a:p>
            <a:pPr>
              <a:defRPr/>
            </a:pPr>
            <a:fld id="{113CCDEA-CA72-4BB1-80DB-380A75B225DE}" type="slidenum">
              <a:rPr lang="de-DE"/>
              <a:pPr>
                <a:defRPr/>
              </a:pPr>
              <a:t>‹Nr.›</a:t>
            </a:fld>
            <a:r>
              <a:rPr lang="de-DE"/>
              <a:t>/19</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Intellectual Property Teaching Kit</a:t>
            </a:r>
            <a:endParaRPr lang="en-GB"/>
          </a:p>
        </p:txBody>
      </p:sp>
      <p:sp>
        <p:nvSpPr>
          <p:cNvPr id="6" name="Rectangle 7"/>
          <p:cNvSpPr>
            <a:spLocks noGrp="1" noChangeArrowheads="1"/>
          </p:cNvSpPr>
          <p:nvPr>
            <p:ph type="sldNum" sz="quarter" idx="11"/>
          </p:nvPr>
        </p:nvSpPr>
        <p:spPr>
          <a:ln/>
        </p:spPr>
        <p:txBody>
          <a:bodyPr/>
          <a:lstStyle>
            <a:lvl1pPr>
              <a:defRPr/>
            </a:lvl1pPr>
          </a:lstStyle>
          <a:p>
            <a:pPr>
              <a:defRPr/>
            </a:pPr>
            <a:fld id="{5B3B75FC-D214-4E95-89AA-2E5B18D37CBF}" type="slidenum">
              <a:rPr lang="de-DE"/>
              <a:pPr>
                <a:defRPr/>
              </a:pPr>
              <a:t>‹Nr.›</a:t>
            </a:fld>
            <a:r>
              <a:rPr lang="de-DE"/>
              <a:t>/19</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0" y="6453188"/>
            <a:ext cx="9144000" cy="404812"/>
          </a:xfrm>
          <a:prstGeom prst="rect">
            <a:avLst/>
          </a:prstGeom>
          <a:solidFill>
            <a:schemeClr val="folHlink"/>
          </a:solidFill>
          <a:ln>
            <a:noFill/>
          </a:ln>
          <a:effectLst/>
          <a:extLst/>
        </p:spPr>
        <p:txBody>
          <a:bodyPr wrap="none" anchor="ctr"/>
          <a:lstStyle/>
          <a:p>
            <a:pPr>
              <a:defRPr/>
            </a:pPr>
            <a:endParaRPr lang="en-GB"/>
          </a:p>
        </p:txBody>
      </p:sp>
      <p:sp>
        <p:nvSpPr>
          <p:cNvPr id="1027" name="Rectangle 4"/>
          <p:cNvSpPr>
            <a:spLocks noGrp="1" noChangeArrowheads="1"/>
          </p:cNvSpPr>
          <p:nvPr>
            <p:ph type="title"/>
          </p:nvPr>
        </p:nvSpPr>
        <p:spPr bwMode="auto">
          <a:xfrm>
            <a:off x="611188" y="404813"/>
            <a:ext cx="7921625" cy="936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Title 24 pt Arial, if possible only one line,</a:t>
            </a:r>
            <a:br>
              <a:rPr lang="de-DE" smtClean="0"/>
            </a:br>
            <a:r>
              <a:rPr lang="de-DE" smtClean="0"/>
              <a:t>if neccessary two lines max.</a:t>
            </a:r>
          </a:p>
        </p:txBody>
      </p:sp>
      <p:sp>
        <p:nvSpPr>
          <p:cNvPr id="1028" name="Rectangle 5"/>
          <p:cNvSpPr>
            <a:spLocks noGrp="1" noChangeArrowheads="1"/>
          </p:cNvSpPr>
          <p:nvPr>
            <p:ph type="body" idx="1"/>
          </p:nvPr>
        </p:nvSpPr>
        <p:spPr bwMode="auto">
          <a:xfrm>
            <a:off x="611188" y="1620838"/>
            <a:ext cx="7921625" cy="446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Body text Arial 20 pt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82" name="Rectangle 10"/>
          <p:cNvSpPr>
            <a:spLocks noGrp="1" noChangeArrowheads="1"/>
          </p:cNvSpPr>
          <p:nvPr>
            <p:ph type="ftr" sz="quarter" idx="3"/>
          </p:nvPr>
        </p:nvSpPr>
        <p:spPr bwMode="auto">
          <a:xfrm>
            <a:off x="610890" y="6553200"/>
            <a:ext cx="7129462" cy="836240"/>
          </a:xfrm>
          <a:prstGeom prst="rect">
            <a:avLst/>
          </a:prstGeom>
          <a:noFill/>
          <a:ln>
            <a:noFill/>
          </a:ln>
          <a:effectLst/>
          <a:extLst/>
        </p:spPr>
        <p:txBody>
          <a:bodyPr vert="horz" wrap="square" lIns="0" tIns="0" rIns="0" bIns="0" numCol="1" anchor="t" anchorCtr="0" compatLnSpc="1">
            <a:prstTxWarp prst="textNoShape">
              <a:avLst/>
            </a:prstTxWarp>
          </a:bodyPr>
          <a:lstStyle>
            <a:lvl1pPr>
              <a:defRPr sz="1200"/>
            </a:lvl1pPr>
          </a:lstStyle>
          <a:p>
            <a:pPr>
              <a:defRPr/>
            </a:pPr>
            <a:r>
              <a:rPr lang="en-GB" dirty="0" smtClean="0"/>
              <a:t>Intellectual Property Teaching Kit</a:t>
            </a:r>
            <a:endParaRPr lang="en-GB" dirty="0"/>
          </a:p>
        </p:txBody>
      </p:sp>
      <p:sp>
        <p:nvSpPr>
          <p:cNvPr id="3079" name="Rectangle 7"/>
          <p:cNvSpPr>
            <a:spLocks noGrp="1" noChangeArrowheads="1"/>
          </p:cNvSpPr>
          <p:nvPr>
            <p:ph type="sldNum" sz="quarter" idx="4"/>
          </p:nvPr>
        </p:nvSpPr>
        <p:spPr bwMode="auto">
          <a:xfrm>
            <a:off x="7740650" y="6524625"/>
            <a:ext cx="755650" cy="217488"/>
          </a:xfrm>
          <a:prstGeom prst="rect">
            <a:avLst/>
          </a:prstGeom>
          <a:noFill/>
          <a:ln>
            <a:noFill/>
          </a:ln>
          <a:effectLst/>
          <a:extLst/>
        </p:spPr>
        <p:txBody>
          <a:bodyPr vert="horz" wrap="square" lIns="0" tIns="0" rIns="0" bIns="0" numCol="1" anchor="ctr" anchorCtr="0" compatLnSpc="1">
            <a:prstTxWarp prst="textNoShape">
              <a:avLst/>
            </a:prstTxWarp>
          </a:bodyPr>
          <a:lstStyle>
            <a:lvl1pPr algn="r">
              <a:defRPr sz="1200"/>
            </a:lvl1pPr>
          </a:lstStyle>
          <a:p>
            <a:pPr>
              <a:defRPr/>
            </a:pPr>
            <a:fld id="{E3A98538-4737-484C-8729-C948065F17FA}" type="slidenum">
              <a:rPr lang="de-DE"/>
              <a:pPr>
                <a:defRPr/>
              </a:pPr>
              <a:t>‹Nr.›</a:t>
            </a:fld>
            <a:r>
              <a:rPr lang="de-DE"/>
              <a:t>/19</a:t>
            </a:r>
          </a:p>
        </p:txBody>
      </p:sp>
      <p:sp>
        <p:nvSpPr>
          <p:cNvPr id="7" name="Rectangle 7"/>
          <p:cNvSpPr>
            <a:spLocks noChangeArrowheads="1"/>
          </p:cNvSpPr>
          <p:nvPr userDrawn="1"/>
        </p:nvSpPr>
        <p:spPr bwMode="auto">
          <a:xfrm>
            <a:off x="0" y="6453188"/>
            <a:ext cx="9144000" cy="404812"/>
          </a:xfrm>
          <a:prstGeom prst="rect">
            <a:avLst/>
          </a:prstGeom>
          <a:solidFill>
            <a:schemeClr val="hlink">
              <a:alpha val="14117"/>
            </a:schemeClr>
          </a:solidFill>
          <a:ln>
            <a:noFill/>
          </a:ln>
          <a:effectLst/>
          <a:ex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1" r:id="rId8"/>
    <p:sldLayoutId id="2147483770" r:id="rId9"/>
    <p:sldLayoutId id="2147483769" r:id="rId10"/>
    <p:sldLayoutId id="2147483768" r:id="rId11"/>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0" fontAlgn="base" hangingPunct="0">
        <a:spcBef>
          <a:spcPct val="20000"/>
        </a:spcBef>
        <a:spcAft>
          <a:spcPct val="0"/>
        </a:spcAft>
        <a:buChar char="–"/>
        <a:defRPr sz="2000">
          <a:solidFill>
            <a:schemeClr val="tx1"/>
          </a:solidFill>
          <a:latin typeface="+mn-lt"/>
        </a:defRPr>
      </a:lvl2pPr>
      <a:lvl3pPr marL="806450" indent="-269875" algn="l" rtl="0" eaLnBrk="0" fontAlgn="base" hangingPunct="0">
        <a:spcBef>
          <a:spcPct val="20000"/>
        </a:spcBef>
        <a:spcAft>
          <a:spcPct val="0"/>
        </a:spcAft>
        <a:buChar char="•"/>
        <a:defRPr sz="2000">
          <a:solidFill>
            <a:schemeClr val="tx1"/>
          </a:solidFill>
          <a:latin typeface="+mn-lt"/>
        </a:defRPr>
      </a:lvl3pPr>
      <a:lvl4pPr marL="1076325" indent="-268288" algn="l" rtl="0" eaLnBrk="0" fontAlgn="base" hangingPunct="0">
        <a:spcBef>
          <a:spcPct val="20000"/>
        </a:spcBef>
        <a:spcAft>
          <a:spcPct val="0"/>
        </a:spcAft>
        <a:buChar char="–"/>
        <a:defRPr sz="2000">
          <a:solidFill>
            <a:schemeClr val="tx1"/>
          </a:solidFill>
          <a:latin typeface="+mn-lt"/>
        </a:defRPr>
      </a:lvl4pPr>
      <a:lvl5pPr marL="1346200" indent="-268288" algn="l" rtl="0" eaLnBrk="0" fontAlgn="base" hangingPunct="0">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0" y="6453188"/>
            <a:ext cx="9144000" cy="40481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4C575F"/>
              </a:solidFill>
            </a:endParaRPr>
          </a:p>
        </p:txBody>
      </p:sp>
      <p:sp>
        <p:nvSpPr>
          <p:cNvPr id="3076" name="Rectangle 4"/>
          <p:cNvSpPr>
            <a:spLocks noGrp="1" noChangeArrowheads="1"/>
          </p:cNvSpPr>
          <p:nvPr>
            <p:ph type="title"/>
          </p:nvPr>
        </p:nvSpPr>
        <p:spPr bwMode="auto">
          <a:xfrm>
            <a:off x="611188" y="404813"/>
            <a:ext cx="7921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Title 24 pt Arial, if possible only one line,</a:t>
            </a:r>
            <a:br>
              <a:rPr lang="de-DE" smtClean="0"/>
            </a:br>
            <a:r>
              <a:rPr lang="de-DE" smtClean="0"/>
              <a:t>if neccessary two lines max.</a:t>
            </a:r>
          </a:p>
        </p:txBody>
      </p:sp>
      <p:sp>
        <p:nvSpPr>
          <p:cNvPr id="3077" name="Rectangle 5"/>
          <p:cNvSpPr>
            <a:spLocks noGrp="1" noChangeArrowheads="1"/>
          </p:cNvSpPr>
          <p:nvPr>
            <p:ph type="body" idx="1"/>
          </p:nvPr>
        </p:nvSpPr>
        <p:spPr bwMode="auto">
          <a:xfrm>
            <a:off x="611188" y="1620838"/>
            <a:ext cx="79216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Body text Arial 20 pt</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82" name="Rectangle 10"/>
          <p:cNvSpPr>
            <a:spLocks noGrp="1" noChangeArrowheads="1"/>
          </p:cNvSpPr>
          <p:nvPr>
            <p:ph type="ftr" sz="quarter" idx="3"/>
          </p:nvPr>
        </p:nvSpPr>
        <p:spPr bwMode="auto">
          <a:xfrm>
            <a:off x="611188" y="6553200"/>
            <a:ext cx="5408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a:lvl1pPr>
          </a:lstStyle>
          <a:p>
            <a:pPr>
              <a:defRPr/>
            </a:pPr>
            <a:r>
              <a:rPr lang="en-GB" smtClean="0">
                <a:solidFill>
                  <a:srgbClr val="4C575F"/>
                </a:solidFill>
              </a:rPr>
              <a:t>Intellectual Property Teaching Kit</a:t>
            </a:r>
            <a:endParaRPr lang="en-GB">
              <a:solidFill>
                <a:srgbClr val="4C575F"/>
              </a:solidFill>
            </a:endParaRPr>
          </a:p>
        </p:txBody>
      </p:sp>
      <p:sp>
        <p:nvSpPr>
          <p:cNvPr id="3079" name="Rectangle 7"/>
          <p:cNvSpPr>
            <a:spLocks noGrp="1" noChangeArrowheads="1"/>
          </p:cNvSpPr>
          <p:nvPr>
            <p:ph type="sldNum" sz="quarter" idx="4"/>
          </p:nvPr>
        </p:nvSpPr>
        <p:spPr bwMode="auto">
          <a:xfrm>
            <a:off x="7740650" y="6524625"/>
            <a:ext cx="7556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1200"/>
            </a:lvl1pPr>
          </a:lstStyle>
          <a:p>
            <a:pPr>
              <a:defRPr/>
            </a:pPr>
            <a:fld id="{65B9864B-4B18-4ECC-BE5A-E3435FD04C31}" type="slidenum">
              <a:rPr lang="de-DE" smtClean="0">
                <a:solidFill>
                  <a:srgbClr val="4C575F"/>
                </a:solidFill>
              </a:rPr>
              <a:pPr>
                <a:defRPr/>
              </a:pPr>
              <a:t>‹Nr.›</a:t>
            </a:fld>
            <a:r>
              <a:rPr lang="de-DE" smtClean="0">
                <a:solidFill>
                  <a:srgbClr val="4C575F"/>
                </a:solidFill>
              </a:rPr>
              <a:t>/19</a:t>
            </a:r>
            <a:endParaRPr lang="de-DE">
              <a:solidFill>
                <a:srgbClr val="4C575F"/>
              </a:solidFill>
            </a:endParaRPr>
          </a:p>
        </p:txBody>
      </p:sp>
      <p:sp>
        <p:nvSpPr>
          <p:cNvPr id="7" name="Rectangle 7"/>
          <p:cNvSpPr>
            <a:spLocks noChangeArrowheads="1"/>
          </p:cNvSpPr>
          <p:nvPr userDrawn="1"/>
        </p:nvSpPr>
        <p:spPr bwMode="auto">
          <a:xfrm>
            <a:off x="0" y="6453188"/>
            <a:ext cx="9144000" cy="404812"/>
          </a:xfrm>
          <a:prstGeom prst="rect">
            <a:avLst/>
          </a:prstGeom>
          <a:solidFill>
            <a:schemeClr val="hlink">
              <a:alpha val="1411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4C575F"/>
              </a:solidFill>
            </a:endParaRPr>
          </a:p>
        </p:txBody>
      </p:sp>
    </p:spTree>
    <p:extLst>
      <p:ext uri="{BB962C8B-B14F-4D97-AF65-F5344CB8AC3E}">
        <p14:creationId xmlns:p14="http://schemas.microsoft.com/office/powerpoint/2010/main" val="2235216848"/>
      </p:ext>
    </p:extLst>
  </p:cSld>
  <p:clrMap bg1="lt1" tx1="dk1" bg2="lt2" tx2="dk2" accent1="accent1" accent2="accent2" accent3="accent3" accent4="accent4" accent5="accent5" accent6="accent6" hlink="hlink" folHlink="folHlink"/>
  <p:sldLayoutIdLst>
    <p:sldLayoutId id="214748379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404B56"/>
          </a:solidFill>
          <a:latin typeface="+mj-lt"/>
          <a:ea typeface="+mj-ea"/>
          <a:cs typeface="+mj-cs"/>
        </a:defRPr>
      </a:lvl1pPr>
      <a:lvl2pPr algn="l" rtl="0" eaLnBrk="1" fontAlgn="base" hangingPunct="1">
        <a:spcBef>
          <a:spcPct val="0"/>
        </a:spcBef>
        <a:spcAft>
          <a:spcPct val="0"/>
        </a:spcAft>
        <a:defRPr sz="2400" b="1">
          <a:solidFill>
            <a:srgbClr val="404B56"/>
          </a:solidFill>
          <a:latin typeface="Arial" charset="0"/>
        </a:defRPr>
      </a:lvl2pPr>
      <a:lvl3pPr algn="l" rtl="0" eaLnBrk="1" fontAlgn="base" hangingPunct="1">
        <a:spcBef>
          <a:spcPct val="0"/>
        </a:spcBef>
        <a:spcAft>
          <a:spcPct val="0"/>
        </a:spcAft>
        <a:defRPr sz="2400" b="1">
          <a:solidFill>
            <a:srgbClr val="404B56"/>
          </a:solidFill>
          <a:latin typeface="Arial" charset="0"/>
        </a:defRPr>
      </a:lvl3pPr>
      <a:lvl4pPr algn="l" rtl="0" eaLnBrk="1" fontAlgn="base" hangingPunct="1">
        <a:spcBef>
          <a:spcPct val="0"/>
        </a:spcBef>
        <a:spcAft>
          <a:spcPct val="0"/>
        </a:spcAft>
        <a:defRPr sz="2400" b="1">
          <a:solidFill>
            <a:srgbClr val="404B56"/>
          </a:solidFill>
          <a:latin typeface="Arial" charset="0"/>
        </a:defRPr>
      </a:lvl4pPr>
      <a:lvl5pPr algn="l" rtl="0" eaLnBrk="1" fontAlgn="base" hangingPunct="1">
        <a:spcBef>
          <a:spcPct val="0"/>
        </a:spcBef>
        <a:spcAft>
          <a:spcPct val="0"/>
        </a:spcAft>
        <a:defRPr sz="2400" b="1">
          <a:solidFill>
            <a:srgbClr val="404B56"/>
          </a:solidFill>
          <a:latin typeface="Arial" charset="0"/>
        </a:defRPr>
      </a:lvl5pPr>
      <a:lvl6pPr marL="457200" algn="l" rtl="0" eaLnBrk="1" fontAlgn="base" hangingPunct="1">
        <a:spcBef>
          <a:spcPct val="0"/>
        </a:spcBef>
        <a:spcAft>
          <a:spcPct val="0"/>
        </a:spcAft>
        <a:defRPr sz="2400" b="1">
          <a:solidFill>
            <a:srgbClr val="404B56"/>
          </a:solidFill>
          <a:latin typeface="Arial" charset="0"/>
        </a:defRPr>
      </a:lvl6pPr>
      <a:lvl7pPr marL="914400" algn="l" rtl="0" eaLnBrk="1" fontAlgn="base" hangingPunct="1">
        <a:spcBef>
          <a:spcPct val="0"/>
        </a:spcBef>
        <a:spcAft>
          <a:spcPct val="0"/>
        </a:spcAft>
        <a:defRPr sz="2400" b="1">
          <a:solidFill>
            <a:srgbClr val="404B56"/>
          </a:solidFill>
          <a:latin typeface="Arial" charset="0"/>
        </a:defRPr>
      </a:lvl7pPr>
      <a:lvl8pPr marL="1371600" algn="l" rtl="0" eaLnBrk="1" fontAlgn="base" hangingPunct="1">
        <a:spcBef>
          <a:spcPct val="0"/>
        </a:spcBef>
        <a:spcAft>
          <a:spcPct val="0"/>
        </a:spcAft>
        <a:defRPr sz="2400" b="1">
          <a:solidFill>
            <a:srgbClr val="404B56"/>
          </a:solidFill>
          <a:latin typeface="Arial" charset="0"/>
        </a:defRPr>
      </a:lvl8pPr>
      <a:lvl9pPr marL="1828800" algn="l" rtl="0" eaLnBrk="1" fontAlgn="base" hangingPunct="1">
        <a:spcBef>
          <a:spcPct val="0"/>
        </a:spcBef>
        <a:spcAft>
          <a:spcPct val="0"/>
        </a:spcAft>
        <a:defRPr sz="2400" b="1">
          <a:solidFill>
            <a:srgbClr val="404B56"/>
          </a:solidFill>
          <a:latin typeface="Arial" charset="0"/>
        </a:defRPr>
      </a:lvl9pPr>
    </p:titleStyle>
    <p:bodyStyle>
      <a:lvl1pPr marL="269875" indent="-269875"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534988" indent="-263525" algn="l" rtl="0" eaLnBrk="1" fontAlgn="base" hangingPunct="1">
        <a:spcBef>
          <a:spcPct val="20000"/>
        </a:spcBef>
        <a:spcAft>
          <a:spcPct val="0"/>
        </a:spcAft>
        <a:buChar char="–"/>
        <a:defRPr sz="2000">
          <a:solidFill>
            <a:schemeClr val="tx1"/>
          </a:solidFill>
          <a:latin typeface="+mn-lt"/>
        </a:defRPr>
      </a:lvl2pPr>
      <a:lvl3pPr marL="806450" indent="-269875" algn="l" rtl="0" eaLnBrk="1" fontAlgn="base" hangingPunct="1">
        <a:spcBef>
          <a:spcPct val="20000"/>
        </a:spcBef>
        <a:spcAft>
          <a:spcPct val="0"/>
        </a:spcAft>
        <a:buChar char="•"/>
        <a:defRPr sz="2000">
          <a:solidFill>
            <a:schemeClr val="tx1"/>
          </a:solidFill>
          <a:latin typeface="+mn-lt"/>
        </a:defRPr>
      </a:lvl3pPr>
      <a:lvl4pPr marL="1076325" indent="-268288" algn="l" rtl="0" eaLnBrk="1" fontAlgn="base" hangingPunct="1">
        <a:spcBef>
          <a:spcPct val="20000"/>
        </a:spcBef>
        <a:spcAft>
          <a:spcPct val="0"/>
        </a:spcAft>
        <a:buChar char="–"/>
        <a:defRPr sz="2000">
          <a:solidFill>
            <a:schemeClr val="tx1"/>
          </a:solidFill>
          <a:latin typeface="+mn-lt"/>
        </a:defRPr>
      </a:lvl4pPr>
      <a:lvl5pPr marL="1346200" indent="-268288" algn="l" rtl="0" eaLnBrk="1" fontAlgn="base" hangingPunct="1">
        <a:spcBef>
          <a:spcPct val="20000"/>
        </a:spcBef>
        <a:spcAft>
          <a:spcPct val="0"/>
        </a:spcAft>
        <a:buChar char="»"/>
        <a:defRPr sz="2000">
          <a:solidFill>
            <a:schemeClr val="tx1"/>
          </a:solidFill>
          <a:latin typeface="+mn-lt"/>
        </a:defRPr>
      </a:lvl5pPr>
      <a:lvl6pPr marL="1803400" indent="-268288" algn="l" rtl="0" eaLnBrk="1" fontAlgn="base" hangingPunct="1">
        <a:spcBef>
          <a:spcPct val="20000"/>
        </a:spcBef>
        <a:spcAft>
          <a:spcPct val="0"/>
        </a:spcAft>
        <a:buChar char="»"/>
        <a:defRPr sz="2000">
          <a:solidFill>
            <a:schemeClr val="tx1"/>
          </a:solidFill>
          <a:latin typeface="+mn-lt"/>
        </a:defRPr>
      </a:lvl6pPr>
      <a:lvl7pPr marL="2260600" indent="-268288" algn="l" rtl="0" eaLnBrk="1" fontAlgn="base" hangingPunct="1">
        <a:spcBef>
          <a:spcPct val="20000"/>
        </a:spcBef>
        <a:spcAft>
          <a:spcPct val="0"/>
        </a:spcAft>
        <a:buChar char="»"/>
        <a:defRPr sz="2000">
          <a:solidFill>
            <a:schemeClr val="tx1"/>
          </a:solidFill>
          <a:latin typeface="+mn-lt"/>
        </a:defRPr>
      </a:lvl7pPr>
      <a:lvl8pPr marL="2717800" indent="-268288" algn="l" rtl="0" eaLnBrk="1" fontAlgn="base" hangingPunct="1">
        <a:spcBef>
          <a:spcPct val="20000"/>
        </a:spcBef>
        <a:spcAft>
          <a:spcPct val="0"/>
        </a:spcAft>
        <a:buChar char="»"/>
        <a:defRPr sz="2000">
          <a:solidFill>
            <a:schemeClr val="tx1"/>
          </a:solidFill>
          <a:latin typeface="+mn-lt"/>
        </a:defRPr>
      </a:lvl8pPr>
      <a:lvl9pPr marL="3175000" indent="-26828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worldwide.espacene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spacenet@epo.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de-DE" dirty="0" smtClean="0"/>
              <a:t>IP Search </a:t>
            </a:r>
            <a:r>
              <a:rPr lang="en-GB" dirty="0" smtClean="0"/>
              <a:t>Tools</a:t>
            </a:r>
            <a:r>
              <a:rPr lang="de-DE" dirty="0" smtClean="0"/>
              <a:t/>
            </a:r>
            <a:br>
              <a:rPr lang="de-DE" dirty="0" smtClean="0"/>
            </a:br>
            <a:r>
              <a:rPr lang="de-DE" dirty="0"/>
              <a:t/>
            </a:r>
            <a:br>
              <a:rPr lang="de-DE" dirty="0"/>
            </a:br>
            <a:endParaRPr lang="en-GB" sz="2400" b="0" i="1" dirty="0" smtClean="0"/>
          </a:p>
        </p:txBody>
      </p:sp>
    </p:spTree>
    <p:extLst>
      <p:ext uri="{BB962C8B-B14F-4D97-AF65-F5344CB8AC3E}">
        <p14:creationId xmlns:p14="http://schemas.microsoft.com/office/powerpoint/2010/main" val="381213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altLang="en-US" smtClean="0">
                <a:solidFill>
                  <a:schemeClr val="tx1"/>
                </a:solidFill>
              </a:rPr>
              <a:t>The claims</a:t>
            </a:r>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10</a:t>
            </a:fld>
            <a:endParaRPr lang="de-DE"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39552" y="1412776"/>
            <a:ext cx="4968552"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305" y="1196752"/>
            <a:ext cx="331824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42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title"/>
          </p:nvPr>
        </p:nvSpPr>
        <p:spPr/>
        <p:txBody>
          <a:bodyPr/>
          <a:lstStyle/>
          <a:p>
            <a:pPr eaLnBrk="1" hangingPunct="1"/>
            <a:r>
              <a:rPr lang="en-GB" altLang="en-US" dirty="0" smtClean="0">
                <a:solidFill>
                  <a:schemeClr val="tx1"/>
                </a:solidFill>
              </a:rPr>
              <a:t>The search report</a:t>
            </a:r>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11</a:t>
            </a:fld>
            <a:endParaRPr lang="de-DE" dirty="0"/>
          </a:p>
        </p:txBody>
      </p:sp>
      <p:sp>
        <p:nvSpPr>
          <p:cNvPr id="23559" name="TextBox 1"/>
          <p:cNvSpPr txBox="1">
            <a:spLocks noChangeArrowheads="1"/>
          </p:cNvSpPr>
          <p:nvPr/>
        </p:nvSpPr>
        <p:spPr bwMode="auto">
          <a:xfrm>
            <a:off x="565214" y="4294452"/>
            <a:ext cx="4679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de-DE" sz="1800" dirty="0">
                <a:solidFill>
                  <a:srgbClr val="C00000"/>
                </a:solidFill>
              </a:rPr>
              <a:t>"</a:t>
            </a:r>
            <a:r>
              <a:rPr lang="en-GB" altLang="de-DE" sz="1800" dirty="0" smtClean="0">
                <a:solidFill>
                  <a:srgbClr val="C00000"/>
                </a:solidFill>
              </a:rPr>
              <a:t>Cited documents" </a:t>
            </a:r>
            <a:r>
              <a:rPr lang="en-GB" altLang="de-DE" sz="1800" dirty="0">
                <a:solidFill>
                  <a:srgbClr val="C00000"/>
                </a:solidFill>
              </a:rPr>
              <a:t>view.........</a:t>
            </a:r>
          </a:p>
        </p:txBody>
      </p:sp>
      <p:sp>
        <p:nvSpPr>
          <p:cNvPr id="23560" name="TextBox 2"/>
          <p:cNvSpPr txBox="1">
            <a:spLocks noChangeArrowheads="1"/>
          </p:cNvSpPr>
          <p:nvPr/>
        </p:nvSpPr>
        <p:spPr bwMode="auto">
          <a:xfrm>
            <a:off x="5746369" y="5194364"/>
            <a:ext cx="3311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de-DE" sz="1800" dirty="0">
                <a:solidFill>
                  <a:srgbClr val="C00000"/>
                </a:solidFill>
              </a:rPr>
              <a:t>...corresponds to documents cited in the search report, found in the </a:t>
            </a:r>
            <a:r>
              <a:rPr lang="en-GB" altLang="de-DE" sz="1800" dirty="0" smtClean="0">
                <a:solidFill>
                  <a:srgbClr val="C00000"/>
                </a:solidFill>
              </a:rPr>
              <a:t>"Original document" </a:t>
            </a:r>
            <a:r>
              <a:rPr lang="en-GB" altLang="de-DE" sz="1800" dirty="0">
                <a:solidFill>
                  <a:srgbClr val="C00000"/>
                </a:solidFill>
              </a:rPr>
              <a:t>view</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214" y="4779134"/>
            <a:ext cx="5029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765382"/>
            <a:ext cx="2855102" cy="442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722" y="908720"/>
            <a:ext cx="503324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0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124744"/>
            <a:ext cx="5905500"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25603" name="Rectangle 2"/>
          <p:cNvSpPr>
            <a:spLocks noGrp="1" noChangeArrowheads="1"/>
          </p:cNvSpPr>
          <p:nvPr>
            <p:ph type="title"/>
          </p:nvPr>
        </p:nvSpPr>
        <p:spPr/>
        <p:txBody>
          <a:bodyPr/>
          <a:lstStyle/>
          <a:p>
            <a:pPr eaLnBrk="1" hangingPunct="1"/>
            <a:r>
              <a:rPr lang="en-GB" altLang="en-US" dirty="0" smtClean="0">
                <a:solidFill>
                  <a:schemeClr val="tx1"/>
                </a:solidFill>
              </a:rPr>
              <a:t>Technology-specific: biochemistry</a:t>
            </a:r>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12</a:t>
            </a:fld>
            <a:endParaRPr lang="de-DE" dirty="0"/>
          </a:p>
        </p:txBody>
      </p:sp>
      <p:sp>
        <p:nvSpPr>
          <p:cNvPr id="14" name="Rectangle 2"/>
          <p:cNvSpPr>
            <a:spLocks noChangeArrowheads="1"/>
          </p:cNvSpPr>
          <p:nvPr/>
        </p:nvSpPr>
        <p:spPr bwMode="auto">
          <a:xfrm>
            <a:off x="1520910" y="3155516"/>
            <a:ext cx="5005015" cy="504056"/>
          </a:xfrm>
          <a:prstGeom prst="rect">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201194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GB" altLang="en-US" dirty="0" smtClean="0">
                <a:solidFill>
                  <a:schemeClr val="tx1"/>
                </a:solidFill>
              </a:rPr>
              <a:t>Technology-specific: civil engineering</a:t>
            </a:r>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13</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29579"/>
            <a:ext cx="5607521" cy="528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592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GB" altLang="en-US" dirty="0" smtClean="0">
                <a:solidFill>
                  <a:schemeClr val="tx1"/>
                </a:solidFill>
              </a:rPr>
              <a:t>Technology-specific: aerospace</a:t>
            </a:r>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14</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8720"/>
            <a:ext cx="5266307" cy="537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523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GB" altLang="en-US" dirty="0" smtClean="0">
                <a:solidFill>
                  <a:schemeClr val="tx1"/>
                </a:solidFill>
              </a:rPr>
              <a:t>Technology-specific: transport</a:t>
            </a:r>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15</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23" y="908720"/>
            <a:ext cx="6008909" cy="539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14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GB" altLang="en-US" dirty="0" smtClean="0">
                <a:solidFill>
                  <a:schemeClr val="tx1"/>
                </a:solidFill>
              </a:rPr>
              <a:t>Technology-specific: ICT</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481" y="980728"/>
            <a:ext cx="5306671"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16</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937024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smtClean="0">
                <a:solidFill>
                  <a:schemeClr val="tx1"/>
                </a:solidFill>
              </a:rPr>
              <a:t>Legal status</a:t>
            </a: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530" y="1669655"/>
            <a:ext cx="8362950"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35846" name="Rectangle 1"/>
          <p:cNvSpPr>
            <a:spLocks noChangeArrowheads="1"/>
          </p:cNvSpPr>
          <p:nvPr/>
        </p:nvSpPr>
        <p:spPr bwMode="auto">
          <a:xfrm>
            <a:off x="514380" y="3189129"/>
            <a:ext cx="1800225" cy="360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5847" name="Rectangle 2"/>
          <p:cNvSpPr>
            <a:spLocks noChangeArrowheads="1"/>
          </p:cNvSpPr>
          <p:nvPr/>
        </p:nvSpPr>
        <p:spPr bwMode="auto">
          <a:xfrm>
            <a:off x="3493360" y="1915087"/>
            <a:ext cx="935038" cy="358775"/>
          </a:xfrm>
          <a:prstGeom prst="rect">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17</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761423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GB" altLang="en-US" smtClean="0">
                <a:solidFill>
                  <a:schemeClr val="tx1"/>
                </a:solidFill>
              </a:rPr>
              <a:t>Legal status: validity</a:t>
            </a:r>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18</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124744"/>
            <a:ext cx="8316416" cy="494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29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GB" altLang="en-US" smtClean="0">
                <a:solidFill>
                  <a:schemeClr val="tx1"/>
                </a:solidFill>
              </a:rPr>
              <a:t>Legal status: procedural</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888" y="980728"/>
            <a:ext cx="7697787"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19</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86659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94988" y="4406900"/>
            <a:ext cx="7772400" cy="1362075"/>
          </a:xfrm>
        </p:spPr>
        <p:txBody>
          <a:bodyPr/>
          <a:lstStyle/>
          <a:p>
            <a:r>
              <a:rPr lang="en-GB" altLang="en-US" dirty="0" err="1" smtClean="0"/>
              <a:t>Espacenet</a:t>
            </a:r>
            <a:r>
              <a:rPr lang="en-GB" altLang="en-US" dirty="0"/>
              <a:t/>
            </a:r>
            <a:br>
              <a:rPr lang="en-GB" altLang="en-US" dirty="0"/>
            </a:br>
            <a:endParaRPr lang="en-GB" dirty="0"/>
          </a:p>
        </p:txBody>
      </p:sp>
      <p:sp>
        <p:nvSpPr>
          <p:cNvPr id="5123" name="Text Box 4"/>
          <p:cNvSpPr txBox="1">
            <a:spLocks noChangeArrowheads="1"/>
          </p:cNvSpPr>
          <p:nvPr/>
        </p:nvSpPr>
        <p:spPr bwMode="auto">
          <a:xfrm>
            <a:off x="5508625" y="4724400"/>
            <a:ext cx="2803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a:solidFill>
                <a:srgbClr val="404B56"/>
              </a:solidFill>
            </a:endParaRPr>
          </a:p>
        </p:txBody>
      </p:sp>
      <p:sp>
        <p:nvSpPr>
          <p:cNvPr id="9" name="Foliennummernplatzhalter 8"/>
          <p:cNvSpPr>
            <a:spLocks noGrp="1"/>
          </p:cNvSpPr>
          <p:nvPr>
            <p:ph type="sldNum" sz="quarter" idx="11"/>
          </p:nvPr>
        </p:nvSpPr>
        <p:spPr/>
        <p:txBody>
          <a:bodyPr/>
          <a:lstStyle/>
          <a:p>
            <a:pPr>
              <a:defRPr/>
            </a:pPr>
            <a:fld id="{9C76C9AB-61E5-4E6C-99EB-FF4109160F68}" type="slidenum">
              <a:rPr lang="de-DE" smtClean="0"/>
              <a:pPr>
                <a:defRPr/>
              </a:pPr>
              <a:t>2</a:t>
            </a:fld>
            <a:endParaRPr lang="de-DE" dirty="0"/>
          </a:p>
        </p:txBody>
      </p:sp>
      <p:sp>
        <p:nvSpPr>
          <p:cNvPr id="10" name="Fußzeilenplatzhalter 9"/>
          <p:cNvSpPr>
            <a:spLocks noGrp="1"/>
          </p:cNvSpPr>
          <p:nvPr>
            <p:ph type="ftr" sz="quarter" idx="3"/>
          </p:nvPr>
        </p:nvSpPr>
        <p:spPr>
          <a:xfrm>
            <a:off x="611188" y="6553200"/>
            <a:ext cx="7129462" cy="47625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68451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GB" altLang="en-US" smtClean="0">
                <a:solidFill>
                  <a:schemeClr val="tx1"/>
                </a:solidFill>
              </a:rPr>
              <a:t>Commercial relevance: technological impact (I)</a:t>
            </a:r>
          </a:p>
        </p:txBody>
      </p:sp>
      <p:pic>
        <p:nvPicPr>
          <p:cNvPr id="419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225" y="2960938"/>
            <a:ext cx="1531938"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7600" y="1485814"/>
            <a:ext cx="584835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20</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189766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GB" altLang="en-US" smtClean="0">
                <a:solidFill>
                  <a:schemeClr val="tx1"/>
                </a:solidFill>
              </a:rPr>
              <a:t>Commercial relevance: technological impact (II)</a:t>
            </a:r>
          </a:p>
        </p:txBody>
      </p:sp>
      <p:sp>
        <p:nvSpPr>
          <p:cNvPr id="44036" name="Text Box 3"/>
          <p:cNvSpPr txBox="1">
            <a:spLocks noChangeArrowheads="1"/>
          </p:cNvSpPr>
          <p:nvPr/>
        </p:nvSpPr>
        <p:spPr bwMode="auto">
          <a:xfrm>
            <a:off x="6783236" y="1772816"/>
            <a:ext cx="201612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248 (2010)</a:t>
            </a:r>
          </a:p>
          <a:p>
            <a:pPr eaLnBrk="1" hangingPunct="1">
              <a:spcBef>
                <a:spcPct val="50000"/>
              </a:spcBef>
              <a:buFontTx/>
              <a:buNone/>
            </a:pPr>
            <a:endParaRPr lang="en-GB" altLang="en-US" sz="1800" dirty="0"/>
          </a:p>
          <a:p>
            <a:pPr eaLnBrk="1" hangingPunct="1">
              <a:spcBef>
                <a:spcPct val="50000"/>
              </a:spcBef>
              <a:buFontTx/>
              <a:buNone/>
            </a:pPr>
            <a:r>
              <a:rPr lang="en-GB" altLang="en-US" sz="1800" dirty="0"/>
              <a:t>839 (May 2012)</a:t>
            </a:r>
          </a:p>
          <a:p>
            <a:pPr eaLnBrk="1" hangingPunct="1">
              <a:spcBef>
                <a:spcPct val="50000"/>
              </a:spcBef>
              <a:buFontTx/>
              <a:buNone/>
            </a:pPr>
            <a:endParaRPr lang="en-GB" altLang="en-US" sz="1800" dirty="0"/>
          </a:p>
          <a:p>
            <a:pPr eaLnBrk="1" hangingPunct="1">
              <a:spcBef>
                <a:spcPct val="50000"/>
              </a:spcBef>
              <a:buFontTx/>
              <a:buNone/>
            </a:pPr>
            <a:r>
              <a:rPr lang="en-GB" altLang="en-US" sz="1800" dirty="0"/>
              <a:t>980 (Nov 2012)</a:t>
            </a:r>
          </a:p>
          <a:p>
            <a:pPr eaLnBrk="1" hangingPunct="1">
              <a:spcBef>
                <a:spcPct val="50000"/>
              </a:spcBef>
              <a:buFontTx/>
              <a:buNone/>
            </a:pPr>
            <a:endParaRPr lang="en-GB" altLang="en-US" sz="1800" dirty="0"/>
          </a:p>
          <a:p>
            <a:pPr eaLnBrk="1" hangingPunct="1">
              <a:spcBef>
                <a:spcPct val="50000"/>
              </a:spcBef>
              <a:buFontTx/>
              <a:buNone/>
            </a:pPr>
            <a:r>
              <a:rPr lang="en-GB" altLang="en-US" sz="1800" dirty="0"/>
              <a:t>1 </a:t>
            </a:r>
            <a:r>
              <a:rPr lang="en-GB" altLang="en-US" sz="1800" dirty="0" smtClean="0"/>
              <a:t>269 </a:t>
            </a:r>
            <a:r>
              <a:rPr lang="en-GB" altLang="en-US" sz="1800" dirty="0"/>
              <a:t>(Oct 2014) </a:t>
            </a:r>
            <a:endParaRPr lang="en-GB" altLang="en-US" sz="1800" dirty="0" smtClean="0"/>
          </a:p>
          <a:p>
            <a:pPr eaLnBrk="1" hangingPunct="1">
              <a:spcBef>
                <a:spcPct val="50000"/>
              </a:spcBef>
              <a:buFontTx/>
              <a:buNone/>
            </a:pPr>
            <a:endParaRPr lang="en-GB" altLang="en-US" sz="1800" dirty="0"/>
          </a:p>
          <a:p>
            <a:pPr eaLnBrk="1" hangingPunct="1">
              <a:spcBef>
                <a:spcPct val="50000"/>
              </a:spcBef>
              <a:buFontTx/>
              <a:buNone/>
            </a:pPr>
            <a:r>
              <a:rPr lang="en-GB" altLang="en-US" sz="1800" dirty="0" smtClean="0"/>
              <a:t>1 329 (May 2015)</a:t>
            </a:r>
            <a:endParaRPr lang="en-GB" altLang="en-US" sz="1800" dirty="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21</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36" y="1419350"/>
            <a:ext cx="6350504" cy="438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160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GB" altLang="en-US" smtClean="0">
                <a:solidFill>
                  <a:schemeClr val="tx1"/>
                </a:solidFill>
              </a:rPr>
              <a:t>Commercial relevance: movers and shakers</a:t>
            </a:r>
          </a:p>
        </p:txBody>
      </p:sp>
      <p:sp>
        <p:nvSpPr>
          <p:cNvPr id="2" name="Inhaltsplatzhalter 1"/>
          <p:cNvSpPr>
            <a:spLocks noGrp="1"/>
          </p:cNvSpPr>
          <p:nvPr>
            <p:ph idx="1"/>
          </p:nvPr>
        </p:nvSpPr>
        <p:spPr/>
        <p:txBody>
          <a:bodyPr/>
          <a:lstStyle/>
          <a:p>
            <a:endParaRPr lang="en-GB" dirty="0"/>
          </a:p>
        </p:txBody>
      </p:sp>
      <p:pic>
        <p:nvPicPr>
          <p:cNvPr id="4608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450" y="1669513"/>
            <a:ext cx="8313738"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46085" name="Rectangle 1"/>
          <p:cNvSpPr>
            <a:spLocks noChangeArrowheads="1"/>
          </p:cNvSpPr>
          <p:nvPr/>
        </p:nvSpPr>
        <p:spPr bwMode="auto">
          <a:xfrm>
            <a:off x="1861875" y="3326863"/>
            <a:ext cx="1368425" cy="28733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46086" name="Rectangle 2"/>
          <p:cNvSpPr>
            <a:spLocks noChangeArrowheads="1"/>
          </p:cNvSpPr>
          <p:nvPr/>
        </p:nvSpPr>
        <p:spPr bwMode="auto">
          <a:xfrm>
            <a:off x="1861875" y="3830100"/>
            <a:ext cx="1439863" cy="360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22</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138720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Espacenet</a:t>
            </a:r>
            <a:r>
              <a:rPr lang="en-GB" dirty="0"/>
              <a:t> landing page</a:t>
            </a:r>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23</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71227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091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Smart search</a:t>
            </a:r>
            <a:br>
              <a:rPr lang="en-GB" dirty="0"/>
            </a:br>
            <a:endParaRPr lang="en-GB" dirty="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24</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73342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905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Advanced search</a:t>
            </a:r>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016" y="191294"/>
            <a:ext cx="3949700" cy="612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25</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1871299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CPC classification search</a:t>
            </a:r>
          </a:p>
        </p:txBody>
      </p:sp>
      <p:sp>
        <p:nvSpPr>
          <p:cNvPr id="54276" name="Text Box 4"/>
          <p:cNvSpPr txBox="1">
            <a:spLocks noChangeArrowheads="1"/>
          </p:cNvSpPr>
          <p:nvPr/>
        </p:nvSpPr>
        <p:spPr bwMode="auto">
          <a:xfrm>
            <a:off x="520174" y="5812239"/>
            <a:ext cx="5976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Keywords or classes</a:t>
            </a:r>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938" y="1668388"/>
            <a:ext cx="59436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1"/>
          </p:nvPr>
        </p:nvSpPr>
        <p:spPr/>
        <p:txBody>
          <a:bodyPr/>
          <a:lstStyle/>
          <a:p>
            <a:pPr>
              <a:defRPr/>
            </a:pPr>
            <a:fld id="{A5B54292-5B2D-4ED3-9E21-B1E66CC4FCAB}" type="slidenum">
              <a:rPr lang="de-DE" smtClean="0"/>
              <a:pPr>
                <a:defRPr/>
              </a:pPr>
              <a:t>26</a:t>
            </a:fld>
            <a:endParaRPr lang="de-DE" dirty="0"/>
          </a:p>
        </p:txBody>
      </p:sp>
      <p:sp>
        <p:nvSpPr>
          <p:cNvPr id="5" name="Fußzeilenplatzhalter 4"/>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980916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GB" altLang="en-US" smtClean="0">
                <a:solidFill>
                  <a:schemeClr val="tx1"/>
                </a:solidFill>
              </a:rPr>
              <a:t>CPC classification search by keywords (I)</a:t>
            </a:r>
          </a:p>
        </p:txBody>
      </p:sp>
      <p:pic>
        <p:nvPicPr>
          <p:cNvPr id="563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788" y="1650475"/>
            <a:ext cx="7029450"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56325" name="Rectangle 1"/>
          <p:cNvSpPr>
            <a:spLocks noChangeArrowheads="1"/>
          </p:cNvSpPr>
          <p:nvPr/>
        </p:nvSpPr>
        <p:spPr bwMode="auto">
          <a:xfrm>
            <a:off x="1212588" y="2024363"/>
            <a:ext cx="2160587" cy="358775"/>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27</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155925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GB" altLang="en-US" dirty="0" smtClean="0">
                <a:solidFill>
                  <a:schemeClr val="tx1"/>
                </a:solidFill>
              </a:rPr>
              <a:t>CPC classification search by keywords (II)</a:t>
            </a:r>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28</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223614"/>
            <a:ext cx="7466013" cy="489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84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GB" altLang="en-US" dirty="0" smtClean="0">
                <a:solidFill>
                  <a:schemeClr val="tx1"/>
                </a:solidFill>
              </a:rPr>
              <a:t>CPC classification search: use classification in search</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9488" y="1077325"/>
            <a:ext cx="5913437" cy="522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29</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636912"/>
            <a:ext cx="2430016" cy="172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9632" y="3841998"/>
            <a:ext cx="21602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1236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Resources</a:t>
            </a:r>
          </a:p>
        </p:txBody>
      </p:sp>
      <p:sp>
        <p:nvSpPr>
          <p:cNvPr id="103427" name="Text Box 2"/>
          <p:cNvSpPr txBox="1">
            <a:spLocks noChangeArrowheads="1"/>
          </p:cNvSpPr>
          <p:nvPr/>
        </p:nvSpPr>
        <p:spPr bwMode="auto">
          <a:xfrm>
            <a:off x="543775" y="1243275"/>
            <a:ext cx="8351838"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1800" dirty="0"/>
          </a:p>
          <a:p>
            <a:pPr eaLnBrk="1" hangingPunct="1">
              <a:spcBef>
                <a:spcPct val="50000"/>
              </a:spcBef>
              <a:buFontTx/>
              <a:buNone/>
            </a:pPr>
            <a:r>
              <a:rPr lang="en-GB" altLang="en-US" dirty="0">
                <a:hlinkClick r:id="rId3"/>
              </a:rPr>
              <a:t>http://worldwide.espacenet.com</a:t>
            </a:r>
            <a:r>
              <a:rPr lang="en-GB" altLang="en-US" dirty="0"/>
              <a:t>			</a:t>
            </a:r>
            <a:r>
              <a:rPr lang="en-GB" altLang="en-US" dirty="0" err="1"/>
              <a:t>Espacenet</a:t>
            </a:r>
            <a:endParaRPr lang="en-GB" altLang="en-US" dirty="0"/>
          </a:p>
          <a:p>
            <a:pPr eaLnBrk="1" hangingPunct="1">
              <a:spcBef>
                <a:spcPct val="50000"/>
              </a:spcBef>
              <a:buFontTx/>
              <a:buNone/>
            </a:pPr>
            <a:endParaRPr lang="en-GB" altLang="en-US" dirty="0"/>
          </a:p>
          <a:p>
            <a:pPr eaLnBrk="1" hangingPunct="1">
              <a:spcBef>
                <a:spcPct val="50000"/>
              </a:spcBef>
              <a:buFontTx/>
              <a:buNone/>
            </a:pPr>
            <a:r>
              <a:rPr lang="en-GB" altLang="en-US" dirty="0">
                <a:hlinkClick r:id="rId4"/>
              </a:rPr>
              <a:t>espacenet@epo.org</a:t>
            </a:r>
            <a:r>
              <a:rPr lang="en-GB" altLang="en-US" dirty="0"/>
              <a:t>				</a:t>
            </a:r>
            <a:r>
              <a:rPr lang="en-GB" altLang="en-US" dirty="0" err="1"/>
              <a:t>Espacenet</a:t>
            </a:r>
            <a:r>
              <a:rPr lang="en-GB" altLang="en-US" dirty="0"/>
              <a:t> helpdesk</a:t>
            </a:r>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endParaRPr lang="en-GB" altLang="en-US" sz="1800" dirty="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3</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422236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GB" altLang="en-US" smtClean="0">
                <a:solidFill>
                  <a:schemeClr val="tx1"/>
                </a:solidFill>
              </a:rPr>
              <a:t>CPC classification search by symbol (I)</a:t>
            </a:r>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535" y="1640697"/>
            <a:ext cx="751522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30</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4038972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611188" y="416388"/>
            <a:ext cx="7921625" cy="936625"/>
          </a:xfrm>
        </p:spPr>
        <p:txBody>
          <a:bodyPr/>
          <a:lstStyle/>
          <a:p>
            <a:pPr eaLnBrk="1" hangingPunct="1"/>
            <a:r>
              <a:rPr lang="en-GB" altLang="en-US" dirty="0" smtClean="0">
                <a:solidFill>
                  <a:schemeClr val="tx1"/>
                </a:solidFill>
              </a:rPr>
              <a:t>CPC classification search by symbol (II)</a:t>
            </a:r>
          </a:p>
        </p:txBody>
      </p:sp>
      <p:cxnSp>
        <p:nvCxnSpPr>
          <p:cNvPr id="64518" name="Straight Arrow Connector 5"/>
          <p:cNvCxnSpPr>
            <a:cxnSpLocks noChangeShapeType="1"/>
          </p:cNvCxnSpPr>
          <p:nvPr/>
        </p:nvCxnSpPr>
        <p:spPr bwMode="auto">
          <a:xfrm flipH="1">
            <a:off x="5381300" y="4724400"/>
            <a:ext cx="708025" cy="1603375"/>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19" name="Straight Arrow Connector 7"/>
          <p:cNvCxnSpPr>
            <a:cxnSpLocks noChangeShapeType="1"/>
          </p:cNvCxnSpPr>
          <p:nvPr/>
        </p:nvCxnSpPr>
        <p:spPr bwMode="auto">
          <a:xfrm flipH="1">
            <a:off x="5381300" y="4868863"/>
            <a:ext cx="685800" cy="1368425"/>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31</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10" name="Picture 9"/>
          <p:cNvPicPr/>
          <p:nvPr/>
        </p:nvPicPr>
        <p:blipFill>
          <a:blip r:embed="rId3"/>
          <a:stretch>
            <a:fillRect/>
          </a:stretch>
        </p:blipFill>
        <p:spPr>
          <a:xfrm>
            <a:off x="683568" y="829587"/>
            <a:ext cx="5877515" cy="5479733"/>
          </a:xfrm>
          <a:prstGeom prst="rect">
            <a:avLst/>
          </a:prstGeom>
        </p:spPr>
      </p:pic>
      <p:sp>
        <p:nvSpPr>
          <p:cNvPr id="4" name="Rectangle 3"/>
          <p:cNvSpPr/>
          <p:nvPr/>
        </p:nvSpPr>
        <p:spPr>
          <a:xfrm>
            <a:off x="1149524" y="1052736"/>
            <a:ext cx="1152128" cy="2160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610147" y="1412776"/>
            <a:ext cx="360040" cy="1440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p:nvPr/>
        </p:nvPicPr>
        <p:blipFill>
          <a:blip r:embed="rId4">
            <a:extLst>
              <a:ext uri="{28A0092B-C50C-407E-A947-70E740481C1C}">
                <a14:useLocalDpi xmlns:a14="http://schemas.microsoft.com/office/drawing/2010/main"/>
              </a:ext>
            </a:extLst>
          </a:blip>
          <a:srcRect/>
          <a:stretch>
            <a:fillRect/>
          </a:stretch>
        </p:blipFill>
        <p:spPr bwMode="auto">
          <a:xfrm>
            <a:off x="3491880" y="4724400"/>
            <a:ext cx="5030470" cy="650240"/>
          </a:xfrm>
          <a:prstGeom prst="rect">
            <a:avLst/>
          </a:prstGeom>
          <a:noFill/>
          <a:ln>
            <a:noFill/>
          </a:ln>
          <a:extLst/>
        </p:spPr>
      </p:pic>
    </p:spTree>
    <p:extLst>
      <p:ext uri="{BB962C8B-B14F-4D97-AF65-F5344CB8AC3E}">
        <p14:creationId xmlns:p14="http://schemas.microsoft.com/office/powerpoint/2010/main" val="4115974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CPC classification</a:t>
            </a:r>
          </a:p>
        </p:txBody>
      </p:sp>
      <p:sp>
        <p:nvSpPr>
          <p:cNvPr id="3" name="Inhaltsplatzhalter 2"/>
          <p:cNvSpPr>
            <a:spLocks noGrp="1"/>
          </p:cNvSpPr>
          <p:nvPr>
            <p:ph idx="1"/>
          </p:nvPr>
        </p:nvSpPr>
        <p:spPr>
          <a:xfrm>
            <a:off x="611188" y="1667138"/>
            <a:ext cx="7921625" cy="4464050"/>
          </a:xfrm>
        </p:spPr>
        <p:txBody>
          <a:bodyPr/>
          <a:lstStyle/>
          <a:p>
            <a:pPr marL="270000" indent="-270000" eaLnBrk="1" hangingPunct="1">
              <a:spcBef>
                <a:spcPct val="50000"/>
              </a:spcBef>
              <a:defRPr/>
            </a:pPr>
            <a:r>
              <a:rPr lang="en-GB" altLang="en-US" dirty="0"/>
              <a:t>Keywords or classes</a:t>
            </a:r>
          </a:p>
          <a:p>
            <a:pPr marL="270000" indent="-270000" eaLnBrk="1" hangingPunct="1">
              <a:spcBef>
                <a:spcPct val="50000"/>
              </a:spcBef>
              <a:defRPr/>
            </a:pPr>
            <a:r>
              <a:rPr lang="en-GB" altLang="en-US" dirty="0"/>
              <a:t>"Concept </a:t>
            </a:r>
            <a:r>
              <a:rPr lang="en-GB" altLang="en-US" dirty="0" smtClean="0"/>
              <a:t>search"</a:t>
            </a:r>
            <a:endParaRPr lang="en-GB" altLang="en-US" dirty="0"/>
          </a:p>
          <a:p>
            <a:pPr marL="270000" indent="-270000" eaLnBrk="1" hangingPunct="1">
              <a:spcBef>
                <a:spcPct val="50000"/>
              </a:spcBef>
              <a:defRPr/>
            </a:pPr>
            <a:r>
              <a:rPr lang="en-GB" altLang="en-US" dirty="0"/>
              <a:t>Prepare offline (not in </a:t>
            </a:r>
            <a:r>
              <a:rPr lang="en-GB" altLang="en-US" dirty="0" err="1"/>
              <a:t>Espacenet</a:t>
            </a:r>
            <a:r>
              <a:rPr lang="en-GB" altLang="en-US" dirty="0"/>
              <a:t> document databases)</a:t>
            </a:r>
          </a:p>
          <a:p>
            <a:pPr marL="270000" indent="-270000" eaLnBrk="1" hangingPunct="1">
              <a:spcBef>
                <a:spcPct val="50000"/>
              </a:spcBef>
              <a:defRPr/>
            </a:pPr>
            <a:r>
              <a:rPr lang="en-GB" altLang="en-US" dirty="0"/>
              <a:t>Principle:</a:t>
            </a:r>
          </a:p>
          <a:p>
            <a:pPr marL="571500" indent="-270000" eaLnBrk="1" hangingPunct="1">
              <a:spcBef>
                <a:spcPct val="50000"/>
              </a:spcBef>
              <a:buFont typeface="Symbol" panose="05050102010706020507" pitchFamily="18" charset="2"/>
              <a:buChar char=""/>
              <a:defRPr/>
            </a:pPr>
            <a:r>
              <a:rPr lang="en-GB" altLang="en-US" dirty="0"/>
              <a:t>Find most appropriate classifications</a:t>
            </a:r>
          </a:p>
          <a:p>
            <a:pPr marL="571500" indent="-270000" eaLnBrk="1" hangingPunct="1">
              <a:spcBef>
                <a:spcPct val="50000"/>
              </a:spcBef>
              <a:buFont typeface="Symbol" panose="05050102010706020507" pitchFamily="18" charset="2"/>
              <a:buChar char=""/>
              <a:defRPr/>
            </a:pPr>
            <a:r>
              <a:rPr lang="en-GB" altLang="en-US" dirty="0"/>
              <a:t>Copy (into advanced search mask)</a:t>
            </a:r>
          </a:p>
          <a:p>
            <a:pPr marL="571500" indent="-270000" eaLnBrk="1" hangingPunct="1">
              <a:spcBef>
                <a:spcPct val="50000"/>
              </a:spcBef>
              <a:buFont typeface="Symbol" panose="05050102010706020507" pitchFamily="18" charset="2"/>
              <a:buChar char=""/>
              <a:defRPr/>
            </a:pPr>
            <a:r>
              <a:rPr lang="en-GB" altLang="en-US" dirty="0"/>
              <a:t>Refine search with keywords (do not repeat)</a:t>
            </a:r>
          </a:p>
          <a:p>
            <a:pPr marL="571500" indent="-270000" eaLnBrk="1" hangingPunct="1">
              <a:spcBef>
                <a:spcPct val="50000"/>
              </a:spcBef>
              <a:buFont typeface="Symbol" panose="05050102010706020507" pitchFamily="18" charset="2"/>
              <a:buChar char=""/>
              <a:defRPr/>
            </a:pPr>
            <a:r>
              <a:rPr lang="en-GB" altLang="en-US" dirty="0"/>
              <a:t>Other search </a:t>
            </a:r>
            <a:r>
              <a:rPr lang="en-GB" altLang="en-US" dirty="0" smtClean="0"/>
              <a:t>terms</a:t>
            </a:r>
            <a:endParaRPr lang="en-GB" altLang="en-US" dirty="0"/>
          </a:p>
        </p:txBody>
      </p:sp>
      <p:sp>
        <p:nvSpPr>
          <p:cNvPr id="4" name="Foliennummernplatzhalter 3"/>
          <p:cNvSpPr>
            <a:spLocks noGrp="1"/>
          </p:cNvSpPr>
          <p:nvPr>
            <p:ph type="sldNum" sz="quarter" idx="11"/>
          </p:nvPr>
        </p:nvSpPr>
        <p:spPr/>
        <p:txBody>
          <a:bodyPr/>
          <a:lstStyle/>
          <a:p>
            <a:pPr>
              <a:defRPr/>
            </a:pPr>
            <a:fld id="{A5B54292-5B2D-4ED3-9E21-B1E66CC4FCAB}" type="slidenum">
              <a:rPr lang="de-DE" smtClean="0"/>
              <a:pPr>
                <a:defRPr/>
              </a:pPr>
              <a:t>32</a:t>
            </a:fld>
            <a:endParaRPr lang="de-DE" dirty="0"/>
          </a:p>
        </p:txBody>
      </p:sp>
      <p:sp>
        <p:nvSpPr>
          <p:cNvPr id="6" name="Fußzeilenplatzhalter 5"/>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090647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GB" altLang="en-US" smtClean="0">
                <a:solidFill>
                  <a:schemeClr val="tx1"/>
                </a:solidFill>
              </a:rPr>
              <a:t>Navigation (I)</a:t>
            </a:r>
          </a:p>
        </p:txBody>
      </p:sp>
      <p:sp>
        <p:nvSpPr>
          <p:cNvPr id="68612" name="Text Box 4"/>
          <p:cNvSpPr txBox="1">
            <a:spLocks noChangeArrowheads="1"/>
          </p:cNvSpPr>
          <p:nvPr/>
        </p:nvSpPr>
        <p:spPr bwMode="auto">
          <a:xfrm>
            <a:off x="504863" y="1634913"/>
            <a:ext cx="77041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Breadcrumb navigation</a:t>
            </a:r>
          </a:p>
        </p:txBody>
      </p:sp>
      <p:sp>
        <p:nvSpPr>
          <p:cNvPr id="68613" name="Text Box 6"/>
          <p:cNvSpPr txBox="1">
            <a:spLocks noChangeArrowheads="1"/>
          </p:cNvSpPr>
          <p:nvPr/>
        </p:nvSpPr>
        <p:spPr bwMode="auto">
          <a:xfrm>
            <a:off x="527977" y="5373688"/>
            <a:ext cx="800483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Click </a:t>
            </a:r>
            <a:r>
              <a:rPr lang="en-GB" altLang="en-US" u="sng" dirty="0"/>
              <a:t>Search</a:t>
            </a:r>
            <a:r>
              <a:rPr lang="en-GB" altLang="en-US" dirty="0"/>
              <a:t> to refine search</a:t>
            </a:r>
          </a:p>
          <a:p>
            <a:pPr eaLnBrk="1" hangingPunct="1">
              <a:spcBef>
                <a:spcPct val="50000"/>
              </a:spcBef>
              <a:buFontTx/>
              <a:buNone/>
            </a:pPr>
            <a:r>
              <a:rPr lang="en-GB" altLang="en-US" dirty="0"/>
              <a:t>Can always use the browser "back" button (but not to refine search)</a:t>
            </a:r>
          </a:p>
        </p:txBody>
      </p:sp>
      <p:pic>
        <p:nvPicPr>
          <p:cNvPr id="6861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913" y="2334350"/>
            <a:ext cx="6908800"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68615" name="Line 5"/>
          <p:cNvSpPr>
            <a:spLocks noChangeShapeType="1"/>
          </p:cNvSpPr>
          <p:nvPr/>
        </p:nvSpPr>
        <p:spPr bwMode="auto">
          <a:xfrm flipH="1" flipV="1">
            <a:off x="1123688" y="2550250"/>
            <a:ext cx="360362" cy="275095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33</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4228866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GB" altLang="en-US" smtClean="0">
                <a:solidFill>
                  <a:schemeClr val="tx1"/>
                </a:solidFill>
              </a:rPr>
              <a:t>Navigation (II)</a:t>
            </a:r>
          </a:p>
        </p:txBody>
      </p:sp>
      <p:sp>
        <p:nvSpPr>
          <p:cNvPr id="70660" name="Text Box 3"/>
          <p:cNvSpPr txBox="1">
            <a:spLocks noChangeArrowheads="1"/>
          </p:cNvSpPr>
          <p:nvPr/>
        </p:nvSpPr>
        <p:spPr bwMode="auto">
          <a:xfrm>
            <a:off x="522163" y="1622078"/>
            <a:ext cx="77041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Breadcrumb navigation</a:t>
            </a:r>
          </a:p>
        </p:txBody>
      </p:sp>
      <p:pic>
        <p:nvPicPr>
          <p:cNvPr id="7066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25" y="2761903"/>
            <a:ext cx="87709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Line 5"/>
          <p:cNvSpPr>
            <a:spLocks noChangeShapeType="1"/>
          </p:cNvSpPr>
          <p:nvPr/>
        </p:nvSpPr>
        <p:spPr bwMode="auto">
          <a:xfrm flipH="1">
            <a:off x="1476375" y="1982440"/>
            <a:ext cx="431800" cy="1223963"/>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663" name="Text Box 6"/>
          <p:cNvSpPr txBox="1">
            <a:spLocks noChangeArrowheads="1"/>
          </p:cNvSpPr>
          <p:nvPr/>
        </p:nvSpPr>
        <p:spPr bwMode="auto">
          <a:xfrm>
            <a:off x="3347789" y="1911003"/>
            <a:ext cx="5400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Previous </a:t>
            </a:r>
            <a:r>
              <a:rPr lang="en-GB" altLang="en-US" dirty="0" smtClean="0"/>
              <a:t>– </a:t>
            </a:r>
            <a:r>
              <a:rPr lang="en-GB" altLang="en-US" dirty="0"/>
              <a:t>Next (for all sections of document)</a:t>
            </a:r>
          </a:p>
        </p:txBody>
      </p:sp>
      <p:sp>
        <p:nvSpPr>
          <p:cNvPr id="70664" name="Line 7"/>
          <p:cNvSpPr>
            <a:spLocks noChangeShapeType="1"/>
          </p:cNvSpPr>
          <p:nvPr/>
        </p:nvSpPr>
        <p:spPr bwMode="auto">
          <a:xfrm flipH="1">
            <a:off x="3708400" y="2342803"/>
            <a:ext cx="287338" cy="136842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665" name="Text Box 8"/>
          <p:cNvSpPr txBox="1">
            <a:spLocks noChangeArrowheads="1"/>
          </p:cNvSpPr>
          <p:nvPr/>
        </p:nvSpPr>
        <p:spPr bwMode="auto">
          <a:xfrm>
            <a:off x="4570858" y="5222528"/>
            <a:ext cx="4249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Open in European Patent Register</a:t>
            </a:r>
          </a:p>
        </p:txBody>
      </p:sp>
      <p:sp>
        <p:nvSpPr>
          <p:cNvPr id="70666" name="Line 9"/>
          <p:cNvSpPr>
            <a:spLocks noChangeShapeType="1"/>
          </p:cNvSpPr>
          <p:nvPr/>
        </p:nvSpPr>
        <p:spPr bwMode="auto">
          <a:xfrm flipH="1" flipV="1">
            <a:off x="5364163" y="3927128"/>
            <a:ext cx="720725" cy="1223962"/>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34</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070074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GB" altLang="en-US" smtClean="0">
                <a:solidFill>
                  <a:schemeClr val="tx1"/>
                </a:solidFill>
              </a:rPr>
              <a:t>Saving and downloading (I)</a:t>
            </a:r>
          </a:p>
        </p:txBody>
      </p:sp>
      <p:pic>
        <p:nvPicPr>
          <p:cNvPr id="7270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745580"/>
            <a:ext cx="68453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35</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858611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GB" altLang="en-US" smtClean="0">
                <a:solidFill>
                  <a:schemeClr val="tx1"/>
                </a:solidFill>
              </a:rPr>
              <a:t>Saving and downloading (II)</a:t>
            </a:r>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36</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8" name="Picture 7"/>
          <p:cNvPicPr/>
          <p:nvPr/>
        </p:nvPicPr>
        <p:blipFill>
          <a:blip r:embed="rId3"/>
          <a:stretch>
            <a:fillRect/>
          </a:stretch>
        </p:blipFill>
        <p:spPr>
          <a:xfrm>
            <a:off x="683568" y="1052736"/>
            <a:ext cx="6912768" cy="4896544"/>
          </a:xfrm>
          <a:prstGeom prst="rect">
            <a:avLst/>
          </a:prstGeom>
        </p:spPr>
      </p:pic>
      <p:sp>
        <p:nvSpPr>
          <p:cNvPr id="5" name="Rectangle 4"/>
          <p:cNvSpPr/>
          <p:nvPr/>
        </p:nvSpPr>
        <p:spPr>
          <a:xfrm>
            <a:off x="3707904" y="1988840"/>
            <a:ext cx="108012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1317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GB" altLang="en-US" smtClean="0">
                <a:solidFill>
                  <a:schemeClr val="tx1"/>
                </a:solidFill>
              </a:rPr>
              <a:t>Saving and downloading (III)</a:t>
            </a:r>
          </a:p>
        </p:txBody>
      </p:sp>
      <p:sp>
        <p:nvSpPr>
          <p:cNvPr id="76804" name="Text Box 3"/>
          <p:cNvSpPr txBox="1">
            <a:spLocks noChangeArrowheads="1"/>
          </p:cNvSpPr>
          <p:nvPr/>
        </p:nvSpPr>
        <p:spPr bwMode="auto">
          <a:xfrm>
            <a:off x="900113" y="5876925"/>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My Patents List</a:t>
            </a:r>
          </a:p>
        </p:txBody>
      </p:sp>
      <p:pic>
        <p:nvPicPr>
          <p:cNvPr id="76805"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913" y="812800"/>
            <a:ext cx="6264275" cy="561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76806" name="Rectangle 1"/>
          <p:cNvSpPr>
            <a:spLocks noChangeArrowheads="1"/>
          </p:cNvSpPr>
          <p:nvPr/>
        </p:nvSpPr>
        <p:spPr bwMode="auto">
          <a:xfrm>
            <a:off x="925250" y="1601788"/>
            <a:ext cx="1079500" cy="3587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76807" name="Rectangle 2"/>
          <p:cNvSpPr>
            <a:spLocks noChangeArrowheads="1"/>
          </p:cNvSpPr>
          <p:nvPr/>
        </p:nvSpPr>
        <p:spPr bwMode="auto">
          <a:xfrm>
            <a:off x="1944425" y="2205038"/>
            <a:ext cx="935038" cy="36036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76808" name="Rectangle 8"/>
          <p:cNvSpPr>
            <a:spLocks noChangeArrowheads="1"/>
          </p:cNvSpPr>
          <p:nvPr/>
        </p:nvSpPr>
        <p:spPr bwMode="auto">
          <a:xfrm>
            <a:off x="4454263" y="2276475"/>
            <a:ext cx="935037" cy="360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76809" name="Rectangle 9"/>
          <p:cNvSpPr>
            <a:spLocks noChangeArrowheads="1"/>
          </p:cNvSpPr>
          <p:nvPr/>
        </p:nvSpPr>
        <p:spPr bwMode="auto">
          <a:xfrm>
            <a:off x="2004750" y="3159125"/>
            <a:ext cx="252413" cy="28892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76810" name="Rectangle 10"/>
          <p:cNvSpPr>
            <a:spLocks noChangeArrowheads="1"/>
          </p:cNvSpPr>
          <p:nvPr/>
        </p:nvSpPr>
        <p:spPr bwMode="auto">
          <a:xfrm>
            <a:off x="1974588" y="3940175"/>
            <a:ext cx="250825" cy="28733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76811" name="Rectangle 11"/>
          <p:cNvSpPr>
            <a:spLocks noChangeArrowheads="1"/>
          </p:cNvSpPr>
          <p:nvPr/>
        </p:nvSpPr>
        <p:spPr bwMode="auto">
          <a:xfrm>
            <a:off x="1969825" y="4868863"/>
            <a:ext cx="252413" cy="28892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76812" name="Rectangle 12"/>
          <p:cNvSpPr>
            <a:spLocks noChangeArrowheads="1"/>
          </p:cNvSpPr>
          <p:nvPr/>
        </p:nvSpPr>
        <p:spPr bwMode="auto">
          <a:xfrm>
            <a:off x="1969825" y="5661025"/>
            <a:ext cx="252413" cy="28892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37</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4162780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GB" altLang="en-US" smtClean="0">
                <a:solidFill>
                  <a:schemeClr val="tx1"/>
                </a:solidFill>
              </a:rPr>
              <a:t>Saving and downloading (IV)</a:t>
            </a:r>
          </a:p>
        </p:txBody>
      </p:sp>
      <p:pic>
        <p:nvPicPr>
          <p:cNvPr id="788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876" y="1747013"/>
            <a:ext cx="3603625"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9776" y="3331338"/>
            <a:ext cx="40846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38</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16831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GB" altLang="en-US" smtClean="0">
                <a:solidFill>
                  <a:schemeClr val="tx1"/>
                </a:solidFill>
              </a:rPr>
              <a:t>Saving and downloading (V)</a:t>
            </a:r>
          </a:p>
        </p:txBody>
      </p:sp>
      <p:sp>
        <p:nvSpPr>
          <p:cNvPr id="80900" name="Text Box 3"/>
          <p:cNvSpPr txBox="1">
            <a:spLocks noChangeArrowheads="1"/>
          </p:cNvSpPr>
          <p:nvPr/>
        </p:nvSpPr>
        <p:spPr bwMode="auto">
          <a:xfrm>
            <a:off x="900113" y="5876925"/>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GB" altLang="en-US" sz="1800"/>
          </a:p>
        </p:txBody>
      </p:sp>
      <p:pic>
        <p:nvPicPr>
          <p:cNvPr id="80901"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45142" y="1630066"/>
            <a:ext cx="4248150" cy="471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39</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68028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err="1" smtClean="0">
                <a:solidFill>
                  <a:schemeClr val="tx1"/>
                </a:solidFill>
              </a:rPr>
              <a:t>Espacenet</a:t>
            </a:r>
            <a:r>
              <a:rPr lang="en-GB" altLang="en-US" dirty="0" smtClean="0">
                <a:solidFill>
                  <a:schemeClr val="tx1"/>
                </a:solidFill>
              </a:rPr>
              <a:t>: the original idea</a:t>
            </a:r>
          </a:p>
        </p:txBody>
      </p:sp>
      <p:sp>
        <p:nvSpPr>
          <p:cNvPr id="4100" name="Rectangle 3"/>
          <p:cNvSpPr>
            <a:spLocks noGrp="1" noChangeArrowheads="1"/>
          </p:cNvSpPr>
          <p:nvPr>
            <p:ph idx="1"/>
          </p:nvPr>
        </p:nvSpPr>
        <p:spPr/>
        <p:txBody>
          <a:bodyPr>
            <a:normAutofit lnSpcReduction="10000"/>
          </a:bodyPr>
          <a:lstStyle/>
          <a:p>
            <a:pPr eaLnBrk="1" hangingPunct="1">
              <a:defRPr/>
            </a:pPr>
            <a:r>
              <a:rPr lang="en-GB" altLang="en-US" dirty="0" smtClean="0"/>
              <a:t>European/worldwide patent information on the internet</a:t>
            </a:r>
          </a:p>
          <a:p>
            <a:pPr eaLnBrk="1" hangingPunct="1">
              <a:defRPr/>
            </a:pPr>
            <a:endParaRPr lang="en-GB" altLang="en-US" dirty="0" smtClean="0"/>
          </a:p>
          <a:p>
            <a:pPr eaLnBrk="1" hangingPunct="1">
              <a:defRPr/>
            </a:pPr>
            <a:r>
              <a:rPr lang="en-GB" altLang="en-US" dirty="0" smtClean="0"/>
              <a:t>Showcase for all participating national patent offices</a:t>
            </a:r>
          </a:p>
          <a:p>
            <a:pPr eaLnBrk="1" hangingPunct="1">
              <a:defRPr/>
            </a:pPr>
            <a:endParaRPr lang="en-GB" altLang="en-US" dirty="0" smtClean="0"/>
          </a:p>
          <a:p>
            <a:pPr eaLnBrk="1" hangingPunct="1">
              <a:defRPr/>
            </a:pPr>
            <a:r>
              <a:rPr lang="en-GB" altLang="en-US" dirty="0" smtClean="0"/>
              <a:t>Own-language interface</a:t>
            </a:r>
          </a:p>
          <a:p>
            <a:pPr eaLnBrk="1" hangingPunct="1">
              <a:defRPr/>
            </a:pPr>
            <a:endParaRPr lang="en-GB" altLang="en-US" dirty="0" smtClean="0"/>
          </a:p>
          <a:p>
            <a:pPr eaLnBrk="1" hangingPunct="1">
              <a:defRPr/>
            </a:pPr>
            <a:r>
              <a:rPr lang="en-GB" altLang="en-US" dirty="0" smtClean="0"/>
              <a:t>For intelligent non-experts</a:t>
            </a:r>
          </a:p>
          <a:p>
            <a:pPr eaLnBrk="1" hangingPunct="1">
              <a:defRPr/>
            </a:pPr>
            <a:endParaRPr lang="en-GB" altLang="en-US" dirty="0" smtClean="0"/>
          </a:p>
          <a:p>
            <a:pPr eaLnBrk="1" hangingPunct="1">
              <a:defRPr/>
            </a:pPr>
            <a:r>
              <a:rPr lang="en-GB" altLang="en-US" dirty="0" smtClean="0"/>
              <a:t>User-friendly</a:t>
            </a:r>
          </a:p>
          <a:p>
            <a:pPr eaLnBrk="1" hangingPunct="1">
              <a:defRPr/>
            </a:pPr>
            <a:endParaRPr lang="en-GB" altLang="en-US" dirty="0" smtClean="0"/>
          </a:p>
          <a:p>
            <a:pPr eaLnBrk="1" hangingPunct="1">
              <a:defRPr/>
            </a:pPr>
            <a:r>
              <a:rPr lang="en-GB" altLang="en-US" dirty="0" smtClean="0"/>
              <a:t>Raises awareness</a:t>
            </a:r>
          </a:p>
          <a:p>
            <a:pPr eaLnBrk="1" hangingPunct="1">
              <a:defRPr/>
            </a:pPr>
            <a:endParaRPr lang="en-GB" altLang="en-US" dirty="0" smtClean="0"/>
          </a:p>
          <a:p>
            <a:pPr eaLnBrk="1" hangingPunct="1">
              <a:defRPr/>
            </a:pPr>
            <a:r>
              <a:rPr lang="en-GB" altLang="en-US" dirty="0" smtClean="0"/>
              <a:t>Does not replace professional services</a:t>
            </a:r>
          </a:p>
        </p:txBody>
      </p:sp>
      <p:sp>
        <p:nvSpPr>
          <p:cNvPr id="7172" name="Footer Placeholder 3"/>
          <p:cNvSpPr>
            <a:spLocks noGrp="1"/>
          </p:cNvSpPr>
          <p:nvPr>
            <p:ph type="ftr" sz="quarter" idx="3"/>
          </p:nvPr>
        </p:nvSpPr>
        <p:spPr>
          <a:xfrm>
            <a:off x="610890" y="6553200"/>
            <a:ext cx="7129462" cy="836240"/>
          </a:xfrm>
          <a:noFill/>
        </p:spPr>
        <p:txBody>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defRPr/>
            </a:pPr>
            <a:r>
              <a:rPr lang="en-GB" sz="1200" smtClean="0"/>
              <a:t>Intellectual Property Teaching Kit</a:t>
            </a:r>
            <a:endParaRPr lang="en-GB" sz="1200" dirty="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a:t>
            </a:fld>
            <a:endParaRPr lang="de-DE" dirty="0"/>
          </a:p>
        </p:txBody>
      </p:sp>
    </p:spTree>
    <p:extLst>
      <p:ext uri="{BB962C8B-B14F-4D97-AF65-F5344CB8AC3E}">
        <p14:creationId xmlns:p14="http://schemas.microsoft.com/office/powerpoint/2010/main" val="1454301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GB" altLang="en-US" dirty="0" smtClean="0">
                <a:solidFill>
                  <a:schemeClr val="tx1"/>
                </a:solidFill>
              </a:rPr>
              <a:t>Saving and downloading (VI)</a:t>
            </a:r>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40</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32446"/>
            <a:ext cx="5604346" cy="519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3464905" y="1196752"/>
            <a:ext cx="935038" cy="4318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3680097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GB" altLang="en-US" smtClean="0">
                <a:solidFill>
                  <a:schemeClr val="tx1"/>
                </a:solidFill>
              </a:rPr>
              <a:t>Saving and downloading (VII)</a:t>
            </a: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21" y="1727438"/>
            <a:ext cx="355123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6746" y="3815000"/>
            <a:ext cx="4046538"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41</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92251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GB" altLang="en-US" smtClean="0">
                <a:solidFill>
                  <a:schemeClr val="tx1"/>
                </a:solidFill>
              </a:rPr>
              <a:t>Saving and downloading (VIII)</a:t>
            </a:r>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42</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879473"/>
            <a:ext cx="5000943" cy="514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80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GB" altLang="en-US" smtClean="0">
                <a:solidFill>
                  <a:schemeClr val="tx1"/>
                </a:solidFill>
              </a:rPr>
              <a:t>Communication and sharing (I)</a:t>
            </a:r>
          </a:p>
        </p:txBody>
      </p:sp>
      <p:pic>
        <p:nvPicPr>
          <p:cNvPr id="8909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5475" y="1250800"/>
            <a:ext cx="535305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89093" name="Rectangle 1"/>
          <p:cNvSpPr>
            <a:spLocks noChangeArrowheads="1"/>
          </p:cNvSpPr>
          <p:nvPr/>
        </p:nvSpPr>
        <p:spPr bwMode="auto">
          <a:xfrm>
            <a:off x="1763713" y="1158725"/>
            <a:ext cx="1295400" cy="360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43</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618411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en-GB" altLang="en-US" smtClean="0">
                <a:solidFill>
                  <a:schemeClr val="tx1"/>
                </a:solidFill>
              </a:rPr>
              <a:t>Communication and sharing (II)</a:t>
            </a:r>
          </a:p>
        </p:txBody>
      </p:sp>
      <p:sp>
        <p:nvSpPr>
          <p:cNvPr id="2" name="Inhaltsplatzhalter 1"/>
          <p:cNvSpPr>
            <a:spLocks noGrp="1"/>
          </p:cNvSpPr>
          <p:nvPr>
            <p:ph idx="1"/>
          </p:nvPr>
        </p:nvSpPr>
        <p:spPr/>
        <p:txBody>
          <a:bodyPr/>
          <a:lstStyle/>
          <a:p>
            <a:endParaRPr lang="en-GB"/>
          </a:p>
        </p:txBody>
      </p:sp>
      <p:sp>
        <p:nvSpPr>
          <p:cNvPr id="91140" name="Text Box 3"/>
          <p:cNvSpPr txBox="1">
            <a:spLocks noChangeArrowheads="1"/>
          </p:cNvSpPr>
          <p:nvPr/>
        </p:nvSpPr>
        <p:spPr bwMode="auto">
          <a:xfrm>
            <a:off x="900113" y="5876925"/>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RSS Feeds</a:t>
            </a:r>
          </a:p>
        </p:txBody>
      </p:sp>
      <p:pic>
        <p:nvPicPr>
          <p:cNvPr id="9114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040138"/>
            <a:ext cx="8140700" cy="533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44</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096804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GB" altLang="en-US" smtClean="0">
                <a:solidFill>
                  <a:schemeClr val="tx1"/>
                </a:solidFill>
              </a:rPr>
              <a:t>Communication and sharing (III)</a:t>
            </a:r>
          </a:p>
        </p:txBody>
      </p:sp>
      <p:pic>
        <p:nvPicPr>
          <p:cNvPr id="9318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763" y="1334338"/>
            <a:ext cx="5137150" cy="504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93189" name="Rectangle 1"/>
          <p:cNvSpPr>
            <a:spLocks noChangeArrowheads="1"/>
          </p:cNvSpPr>
          <p:nvPr/>
        </p:nvSpPr>
        <p:spPr bwMode="auto">
          <a:xfrm>
            <a:off x="2756990" y="1591517"/>
            <a:ext cx="409575" cy="287337"/>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45</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97758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GB" altLang="en-US" smtClean="0">
                <a:solidFill>
                  <a:schemeClr val="tx1"/>
                </a:solidFill>
              </a:rPr>
              <a:t>Communication and sharing (IV)</a:t>
            </a:r>
          </a:p>
        </p:txBody>
      </p:sp>
      <p:sp>
        <p:nvSpPr>
          <p:cNvPr id="2" name="Inhaltsplatzhalter 1"/>
          <p:cNvSpPr>
            <a:spLocks noGrp="1"/>
          </p:cNvSpPr>
          <p:nvPr>
            <p:ph idx="1"/>
          </p:nvPr>
        </p:nvSpPr>
        <p:spPr>
          <a:xfrm>
            <a:off x="611188" y="1713438"/>
            <a:ext cx="7921625" cy="4464050"/>
          </a:xfrm>
        </p:spPr>
        <p:txBody>
          <a:bodyPr/>
          <a:lstStyle/>
          <a:p>
            <a:endParaRPr lang="en-GB"/>
          </a:p>
        </p:txBody>
      </p:sp>
      <p:sp>
        <p:nvSpPr>
          <p:cNvPr id="95236" name="Text Box 3"/>
          <p:cNvSpPr txBox="1">
            <a:spLocks noChangeArrowheads="1"/>
          </p:cNvSpPr>
          <p:nvPr/>
        </p:nvSpPr>
        <p:spPr bwMode="auto">
          <a:xfrm>
            <a:off x="541288" y="5969525"/>
            <a:ext cx="7343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Export to Excel </a:t>
            </a:r>
            <a:r>
              <a:rPr lang="en-GB" altLang="en-US" dirty="0" smtClean="0"/>
              <a:t>– Can </a:t>
            </a:r>
            <a:r>
              <a:rPr lang="en-GB" altLang="en-US" dirty="0"/>
              <a:t>use Excel functions</a:t>
            </a:r>
          </a:p>
        </p:txBody>
      </p:sp>
      <p:sp>
        <p:nvSpPr>
          <p:cNvPr id="95237" name="Text Box 5"/>
          <p:cNvSpPr txBox="1">
            <a:spLocks noChangeArrowheads="1"/>
          </p:cNvSpPr>
          <p:nvPr/>
        </p:nvSpPr>
        <p:spPr bwMode="auto">
          <a:xfrm>
            <a:off x="6626724" y="5973100"/>
            <a:ext cx="2160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solidFill>
                  <a:schemeClr val="accent1"/>
                </a:solidFill>
              </a:rPr>
              <a:t>Links Preserved</a:t>
            </a:r>
          </a:p>
        </p:txBody>
      </p:sp>
      <p:pic>
        <p:nvPicPr>
          <p:cNvPr id="95238"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0313" y="1731413"/>
            <a:ext cx="7773987" cy="324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95239" name="Rectangle 1"/>
          <p:cNvSpPr>
            <a:spLocks noChangeArrowheads="1"/>
          </p:cNvSpPr>
          <p:nvPr/>
        </p:nvSpPr>
        <p:spPr bwMode="auto">
          <a:xfrm>
            <a:off x="4880050" y="2307675"/>
            <a:ext cx="935038" cy="266382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46</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670157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p:txBody>
          <a:bodyPr/>
          <a:lstStyle/>
          <a:p>
            <a:pPr eaLnBrk="1" hangingPunct="1"/>
            <a:r>
              <a:rPr lang="en-GB" altLang="en-US" smtClean="0">
                <a:solidFill>
                  <a:schemeClr val="tx1"/>
                </a:solidFill>
              </a:rPr>
              <a:t>Settings (I)</a:t>
            </a:r>
          </a:p>
        </p:txBody>
      </p:sp>
      <p:sp>
        <p:nvSpPr>
          <p:cNvPr id="97284" name="Text Box 4"/>
          <p:cNvSpPr txBox="1">
            <a:spLocks noChangeArrowheads="1"/>
          </p:cNvSpPr>
          <p:nvPr/>
        </p:nvSpPr>
        <p:spPr bwMode="auto">
          <a:xfrm>
            <a:off x="549288" y="5493463"/>
            <a:ext cx="6985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Enable Query History</a:t>
            </a:r>
          </a:p>
        </p:txBody>
      </p:sp>
      <p:pic>
        <p:nvPicPr>
          <p:cNvPr id="97285"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750" y="1726325"/>
            <a:ext cx="6877050"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sp>
        <p:nvSpPr>
          <p:cNvPr id="97286" name="Rectangle 1"/>
          <p:cNvSpPr>
            <a:spLocks noChangeArrowheads="1"/>
          </p:cNvSpPr>
          <p:nvPr/>
        </p:nvSpPr>
        <p:spPr bwMode="auto">
          <a:xfrm>
            <a:off x="3569450" y="2612151"/>
            <a:ext cx="720725" cy="240786"/>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47</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610524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GB" altLang="en-US" smtClean="0">
                <a:solidFill>
                  <a:schemeClr val="tx1"/>
                </a:solidFill>
              </a:rPr>
              <a:t>Settings (II)</a:t>
            </a:r>
          </a:p>
        </p:txBody>
      </p:sp>
      <p:pic>
        <p:nvPicPr>
          <p:cNvPr id="993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7132" y="1021813"/>
            <a:ext cx="58832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48</a:t>
            </a:fld>
            <a:endParaRPr lang="de-DE" dirty="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457270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Enable pop-ups</a:t>
            </a:r>
          </a:p>
        </p:txBody>
      </p:sp>
      <p:sp>
        <p:nvSpPr>
          <p:cNvPr id="101379" name="Line 4"/>
          <p:cNvSpPr>
            <a:spLocks noChangeShapeType="1"/>
          </p:cNvSpPr>
          <p:nvPr/>
        </p:nvSpPr>
        <p:spPr bwMode="auto">
          <a:xfrm>
            <a:off x="2484438" y="315975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1380" name="Line 6"/>
          <p:cNvSpPr>
            <a:spLocks noChangeShapeType="1"/>
          </p:cNvSpPr>
          <p:nvPr/>
        </p:nvSpPr>
        <p:spPr bwMode="auto">
          <a:xfrm flipV="1">
            <a:off x="3203575" y="5463213"/>
            <a:ext cx="7207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1382" name="Text Box 3"/>
          <p:cNvSpPr txBox="1">
            <a:spLocks noChangeArrowheads="1"/>
          </p:cNvSpPr>
          <p:nvPr/>
        </p:nvSpPr>
        <p:spPr bwMode="auto">
          <a:xfrm>
            <a:off x="515930" y="3950325"/>
            <a:ext cx="1198900" cy="73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00"/>
              </a:spcBef>
              <a:buFontTx/>
              <a:buNone/>
            </a:pPr>
            <a:r>
              <a:rPr lang="en-GB" altLang="en-US" dirty="0"/>
              <a:t>Enable </a:t>
            </a:r>
            <a:endParaRPr lang="en-GB" altLang="en-US" dirty="0" smtClean="0"/>
          </a:p>
          <a:p>
            <a:pPr eaLnBrk="1" hangingPunct="1">
              <a:spcBef>
                <a:spcPts val="200"/>
              </a:spcBef>
              <a:buFontTx/>
              <a:buNone/>
            </a:pPr>
            <a:r>
              <a:rPr lang="en-GB" altLang="en-US" dirty="0" smtClean="0"/>
              <a:t>pop-ups</a:t>
            </a:r>
            <a:endParaRPr lang="en-GB" altLang="en-US" dirty="0"/>
          </a:p>
        </p:txBody>
      </p:sp>
      <p:sp>
        <p:nvSpPr>
          <p:cNvPr id="101383" name="Text Box 5"/>
          <p:cNvSpPr txBox="1">
            <a:spLocks noChangeArrowheads="1"/>
          </p:cNvSpPr>
          <p:nvPr/>
        </p:nvSpPr>
        <p:spPr bwMode="auto">
          <a:xfrm>
            <a:off x="6269775" y="1484784"/>
            <a:ext cx="20161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dirty="0"/>
              <a:t>Enable highlighting</a:t>
            </a:r>
          </a:p>
        </p:txBody>
      </p:sp>
      <p:cxnSp>
        <p:nvCxnSpPr>
          <p:cNvPr id="101384" name="Straight Arrow Connector 2"/>
          <p:cNvCxnSpPr>
            <a:cxnSpLocks noChangeShapeType="1"/>
          </p:cNvCxnSpPr>
          <p:nvPr/>
        </p:nvCxnSpPr>
        <p:spPr bwMode="auto">
          <a:xfrm flipH="1">
            <a:off x="6489700" y="2432675"/>
            <a:ext cx="746125" cy="65405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49</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92896"/>
            <a:ext cx="5536291"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3"/>
          <p:cNvSpPr>
            <a:spLocks noChangeArrowheads="1"/>
          </p:cNvSpPr>
          <p:nvPr/>
        </p:nvSpPr>
        <p:spPr bwMode="auto">
          <a:xfrm rot="7565905">
            <a:off x="6033840" y="2532919"/>
            <a:ext cx="963266" cy="94226"/>
          </a:xfrm>
          <a:prstGeom prst="rightArrow">
            <a:avLst>
              <a:gd name="adj1" fmla="val 50000"/>
              <a:gd name="adj2" fmla="val 50516"/>
            </a:avLst>
          </a:prstGeom>
          <a:solidFill>
            <a:schemeClr val="accent1"/>
          </a:solidFill>
          <a:ln>
            <a:noFill/>
          </a:ln>
          <a:effectLst/>
          <a:extLs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Tree>
    <p:extLst>
      <p:ext uri="{BB962C8B-B14F-4D97-AF65-F5344CB8AC3E}">
        <p14:creationId xmlns:p14="http://schemas.microsoft.com/office/powerpoint/2010/main" val="2670902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GB" altLang="en-US" smtClean="0">
                <a:solidFill>
                  <a:schemeClr val="tx1"/>
                </a:solidFill>
              </a:rPr>
              <a:t>Who are the potential users?</a:t>
            </a:r>
          </a:p>
        </p:txBody>
      </p:sp>
      <p:sp>
        <p:nvSpPr>
          <p:cNvPr id="11268" name="Rectangle 3"/>
          <p:cNvSpPr>
            <a:spLocks noGrp="1" noChangeArrowheads="1"/>
          </p:cNvSpPr>
          <p:nvPr>
            <p:ph idx="1"/>
          </p:nvPr>
        </p:nvSpPr>
        <p:spPr>
          <a:xfrm>
            <a:off x="602044" y="1684846"/>
            <a:ext cx="7921625" cy="4464050"/>
          </a:xfrm>
        </p:spPr>
        <p:txBody>
          <a:bodyPr/>
          <a:lstStyle/>
          <a:p>
            <a:pPr eaLnBrk="1" hangingPunct="1"/>
            <a:r>
              <a:rPr lang="en-GB" altLang="en-US" dirty="0" smtClean="0"/>
              <a:t>Scientists</a:t>
            </a:r>
          </a:p>
          <a:p>
            <a:pPr eaLnBrk="1" hangingPunct="1"/>
            <a:endParaRPr lang="en-GB" altLang="en-US" dirty="0" smtClean="0"/>
          </a:p>
          <a:p>
            <a:pPr eaLnBrk="1" hangingPunct="1"/>
            <a:r>
              <a:rPr lang="en-GB" altLang="en-US" dirty="0" smtClean="0"/>
              <a:t>Engineers</a:t>
            </a:r>
          </a:p>
          <a:p>
            <a:pPr eaLnBrk="1" hangingPunct="1"/>
            <a:endParaRPr lang="en-GB" altLang="en-US" dirty="0" smtClean="0"/>
          </a:p>
          <a:p>
            <a:pPr eaLnBrk="1" hangingPunct="1"/>
            <a:r>
              <a:rPr lang="en-GB" altLang="en-US" dirty="0" smtClean="0"/>
              <a:t>Lawyers</a:t>
            </a:r>
          </a:p>
          <a:p>
            <a:pPr eaLnBrk="1" hangingPunct="1"/>
            <a:endParaRPr lang="en-GB" altLang="en-US" dirty="0" smtClean="0"/>
          </a:p>
          <a:p>
            <a:pPr eaLnBrk="1" hangingPunct="1"/>
            <a:r>
              <a:rPr lang="en-GB" altLang="en-US" dirty="0" smtClean="0"/>
              <a:t>Economists/business administrators</a:t>
            </a:r>
          </a:p>
          <a:p>
            <a:pPr eaLnBrk="1" hangingPunct="1"/>
            <a:endParaRPr lang="en-GB" altLang="en-US" dirty="0" smtClean="0"/>
          </a:p>
          <a:p>
            <a:pPr eaLnBrk="1" hangingPunct="1"/>
            <a:r>
              <a:rPr lang="en-GB" altLang="en-US" dirty="0" smtClean="0"/>
              <a:t>Historians </a:t>
            </a:r>
          </a:p>
          <a:p>
            <a:pPr eaLnBrk="1" hangingPunct="1"/>
            <a:endParaRPr lang="en-GB" altLang="en-US" dirty="0" smtClean="0"/>
          </a:p>
          <a:p>
            <a:pPr eaLnBrk="1" hangingPunct="1">
              <a:buFont typeface="Wingdings" panose="05000000000000000000" pitchFamily="2" charset="2"/>
              <a:buNone/>
            </a:pPr>
            <a:endParaRPr lang="en-GB" altLang="en-US" dirty="0" smtClean="0"/>
          </a:p>
          <a:p>
            <a:pPr eaLnBrk="1" hangingPunct="1">
              <a:buFont typeface="Wingdings" panose="05000000000000000000" pitchFamily="2" charset="2"/>
              <a:buNone/>
            </a:pPr>
            <a:endParaRPr lang="en-GB" altLang="en-US" dirty="0" smtClean="0"/>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5</a:t>
            </a:fld>
            <a:endParaRPr lang="de-DE" dirty="0"/>
          </a:p>
        </p:txBody>
      </p:sp>
    </p:spTree>
    <p:extLst>
      <p:ext uri="{BB962C8B-B14F-4D97-AF65-F5344CB8AC3E}">
        <p14:creationId xmlns:p14="http://schemas.microsoft.com/office/powerpoint/2010/main" val="1624856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GB" altLang="en-US" dirty="0" smtClean="0">
                <a:solidFill>
                  <a:schemeClr val="tx1"/>
                </a:solidFill>
              </a:rPr>
              <a:t>The structure of patent documents</a:t>
            </a:r>
          </a:p>
        </p:txBody>
      </p:sp>
      <p:sp>
        <p:nvSpPr>
          <p:cNvPr id="13316" name="AutoShape 3"/>
          <p:cNvSpPr>
            <a:spLocks noGrp="1" noChangeAspect="1" noChangeArrowheads="1"/>
          </p:cNvSpPr>
          <p:nvPr>
            <p:ph idx="1"/>
          </p:nvPr>
        </p:nvSpPr>
        <p:spPr>
          <a:xfrm>
            <a:off x="602044" y="1666558"/>
            <a:ext cx="7921625" cy="4464050"/>
          </a:xfrm>
        </p:spPr>
        <p:txBody>
          <a:bodyPr/>
          <a:lstStyle/>
          <a:p>
            <a:pPr eaLnBrk="1" hangingPunct="1">
              <a:lnSpc>
                <a:spcPts val="2800"/>
              </a:lnSpc>
            </a:pPr>
            <a:r>
              <a:rPr lang="en-GB" altLang="en-US" dirty="0" smtClean="0"/>
              <a:t>Front page</a:t>
            </a:r>
          </a:p>
          <a:p>
            <a:pPr eaLnBrk="1" hangingPunct="1">
              <a:lnSpc>
                <a:spcPts val="2800"/>
              </a:lnSpc>
            </a:pPr>
            <a:r>
              <a:rPr lang="en-GB" altLang="en-US" dirty="0" smtClean="0"/>
              <a:t>Bibliographic data</a:t>
            </a:r>
          </a:p>
          <a:p>
            <a:pPr eaLnBrk="1" hangingPunct="1">
              <a:lnSpc>
                <a:spcPts val="2800"/>
              </a:lnSpc>
            </a:pPr>
            <a:r>
              <a:rPr lang="en-GB" altLang="en-US" dirty="0" smtClean="0"/>
              <a:t>Title</a:t>
            </a:r>
          </a:p>
          <a:p>
            <a:pPr eaLnBrk="1" hangingPunct="1">
              <a:lnSpc>
                <a:spcPts val="2800"/>
              </a:lnSpc>
            </a:pPr>
            <a:r>
              <a:rPr lang="en-GB" altLang="en-US" dirty="0" smtClean="0"/>
              <a:t>Abstract</a:t>
            </a:r>
          </a:p>
          <a:p>
            <a:pPr eaLnBrk="1" hangingPunct="1">
              <a:lnSpc>
                <a:spcPts val="2800"/>
              </a:lnSpc>
            </a:pPr>
            <a:r>
              <a:rPr lang="en-GB" altLang="en-US" dirty="0" smtClean="0"/>
              <a:t>Description</a:t>
            </a:r>
          </a:p>
          <a:p>
            <a:pPr eaLnBrk="1" hangingPunct="1">
              <a:lnSpc>
                <a:spcPts val="2800"/>
              </a:lnSpc>
            </a:pPr>
            <a:r>
              <a:rPr lang="en-GB" altLang="en-US" dirty="0" smtClean="0"/>
              <a:t>Drawings</a:t>
            </a:r>
          </a:p>
          <a:p>
            <a:pPr eaLnBrk="1" hangingPunct="1">
              <a:lnSpc>
                <a:spcPts val="2800"/>
              </a:lnSpc>
            </a:pPr>
            <a:r>
              <a:rPr lang="en-GB" altLang="en-US" dirty="0" smtClean="0"/>
              <a:t>Claims</a:t>
            </a:r>
          </a:p>
          <a:p>
            <a:pPr eaLnBrk="1" hangingPunct="1">
              <a:lnSpc>
                <a:spcPts val="2800"/>
              </a:lnSpc>
            </a:pPr>
            <a:r>
              <a:rPr lang="en-GB" altLang="en-US" dirty="0" smtClean="0"/>
              <a:t>Search report</a:t>
            </a:r>
          </a:p>
        </p:txBody>
      </p:sp>
      <p:sp>
        <p:nvSpPr>
          <p:cNvPr id="3" name="Fußzeilenplatzhalter 2"/>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
        <p:nvSpPr>
          <p:cNvPr id="2" name="Foliennummernplatzhalter 1"/>
          <p:cNvSpPr>
            <a:spLocks noGrp="1"/>
          </p:cNvSpPr>
          <p:nvPr>
            <p:ph type="sldNum" sz="quarter" idx="11"/>
          </p:nvPr>
        </p:nvSpPr>
        <p:spPr/>
        <p:txBody>
          <a:bodyPr/>
          <a:lstStyle/>
          <a:p>
            <a:pPr>
              <a:defRPr/>
            </a:pPr>
            <a:fld id="{A5B54292-5B2D-4ED3-9E21-B1E66CC4FCAB}" type="slidenum">
              <a:rPr lang="de-DE" smtClean="0"/>
              <a:pPr>
                <a:defRPr/>
              </a:pPr>
              <a:t>6</a:t>
            </a:fld>
            <a:endParaRPr lang="de-D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4"/>
            <a:ext cx="3500895" cy="494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419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GB" altLang="en-US" dirty="0" smtClean="0">
                <a:solidFill>
                  <a:schemeClr val="tx1"/>
                </a:solidFill>
              </a:rPr>
              <a:t>The front page</a:t>
            </a:r>
          </a:p>
        </p:txBody>
      </p:sp>
      <p:sp>
        <p:nvSpPr>
          <p:cNvPr id="7" name="Inhaltsplatzhalter 6"/>
          <p:cNvSpPr>
            <a:spLocks noGrp="1"/>
          </p:cNvSpPr>
          <p:nvPr>
            <p:ph idx="1"/>
          </p:nvPr>
        </p:nvSpPr>
        <p:spPr/>
        <p:txBody>
          <a:bodyPr/>
          <a:lstStyle/>
          <a:p>
            <a:endParaRPr lang="en-GB"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7</a:t>
            </a:fld>
            <a:endParaRPr lang="de-DE"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341438"/>
            <a:ext cx="4712860" cy="492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048" y="1183701"/>
            <a:ext cx="3670330" cy="516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79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GB" altLang="en-US" smtClean="0">
                <a:solidFill>
                  <a:schemeClr val="tx1"/>
                </a:solidFill>
              </a:rPr>
              <a:t>The description</a:t>
            </a:r>
          </a:p>
        </p:txBody>
      </p:sp>
      <p:sp>
        <p:nvSpPr>
          <p:cNvPr id="2" name="Inhaltsplatzhalter 1"/>
          <p:cNvSpPr>
            <a:spLocks noGrp="1"/>
          </p:cNvSpPr>
          <p:nvPr>
            <p:ph idx="1"/>
          </p:nvPr>
        </p:nvSpPr>
        <p:spPr/>
        <p:txBody>
          <a:bodyPr/>
          <a:lstStyle/>
          <a:p>
            <a:endParaRPr lang="en-GB"/>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188" y="1370902"/>
            <a:ext cx="4528349" cy="488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39537" y="973757"/>
            <a:ext cx="3878262"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8</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3860990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157936" y="879187"/>
            <a:ext cx="3717040" cy="555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2"/>
          <p:cNvSpPr>
            <a:spLocks noGrp="1" noChangeArrowheads="1"/>
          </p:cNvSpPr>
          <p:nvPr>
            <p:ph type="title"/>
          </p:nvPr>
        </p:nvSpPr>
        <p:spPr/>
        <p:txBody>
          <a:bodyPr/>
          <a:lstStyle/>
          <a:p>
            <a:pPr eaLnBrk="1" hangingPunct="1"/>
            <a:r>
              <a:rPr lang="en-GB" altLang="en-US" smtClean="0">
                <a:solidFill>
                  <a:schemeClr val="tx1"/>
                </a:solidFill>
              </a:rPr>
              <a:t>The drawings</a:t>
            </a:r>
          </a:p>
        </p:txBody>
      </p:sp>
      <p:sp>
        <p:nvSpPr>
          <p:cNvPr id="2" name="Inhaltsplatzhalter 1"/>
          <p:cNvSpPr>
            <a:spLocks noGrp="1"/>
          </p:cNvSpPr>
          <p:nvPr>
            <p:ph idx="1"/>
          </p:nvPr>
        </p:nvSpPr>
        <p:spPr/>
        <p:txBody>
          <a:bodyPr/>
          <a:lstStyle/>
          <a:p>
            <a:endParaRPr lang="en-GB"/>
          </a:p>
        </p:txBody>
      </p:sp>
      <p:pic>
        <p:nvPicPr>
          <p:cNvPr id="1946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9748" y="1648200"/>
            <a:ext cx="4675188"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1"/>
          </p:nvPr>
        </p:nvSpPr>
        <p:spPr/>
        <p:txBody>
          <a:bodyPr/>
          <a:lstStyle/>
          <a:p>
            <a:pPr>
              <a:defRPr/>
            </a:pPr>
            <a:fld id="{A5B54292-5B2D-4ED3-9E21-B1E66CC4FCAB}" type="slidenum">
              <a:rPr lang="de-DE" smtClean="0"/>
              <a:pPr>
                <a:defRPr/>
              </a:pPr>
              <a:t>9</a:t>
            </a:fld>
            <a:endParaRPr lang="de-DE" dirty="0"/>
          </a:p>
        </p:txBody>
      </p:sp>
      <p:sp>
        <p:nvSpPr>
          <p:cNvPr id="4" name="Fußzeilenplatzhalter 3"/>
          <p:cNvSpPr>
            <a:spLocks noGrp="1"/>
          </p:cNvSpPr>
          <p:nvPr>
            <p:ph type="ftr" sz="quarter" idx="3"/>
          </p:nvPr>
        </p:nvSpPr>
        <p:spPr>
          <a:xfrm>
            <a:off x="610890" y="6553200"/>
            <a:ext cx="7129462" cy="836240"/>
          </a:xfrm>
        </p:spPr>
        <p:txBody>
          <a:bodyPr/>
          <a:lstStyle/>
          <a:p>
            <a:pPr>
              <a:defRPr/>
            </a:pPr>
            <a:r>
              <a:rPr lang="en-GB" smtClean="0"/>
              <a:t>Intellectual Property Teaching Kit</a:t>
            </a:r>
            <a:endParaRPr lang="en-GB" dirty="0"/>
          </a:p>
        </p:txBody>
      </p:sp>
    </p:spTree>
    <p:extLst>
      <p:ext uri="{BB962C8B-B14F-4D97-AF65-F5344CB8AC3E}">
        <p14:creationId xmlns:p14="http://schemas.microsoft.com/office/powerpoint/2010/main" val="2951282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08EE8F1FE3FE4081D0C0710C250F62" ma:contentTypeVersion="15" ma:contentTypeDescription="Create a new document." ma:contentTypeScope="" ma:versionID="6985bc330cf38fe977936b8594c3935a">
  <xsd:schema xmlns:xsd="http://www.w3.org/2001/XMLSchema" xmlns:xs="http://www.w3.org/2001/XMLSchema" xmlns:p="http://schemas.microsoft.com/office/2006/metadata/properties" xmlns:ns3="http://schemas.microsoft.com/sharepoint/v4" targetNamespace="http://schemas.microsoft.com/office/2006/metadata/properties" ma:root="true" ma:fieldsID="6de932e46d36a1558bbff791b2eac187"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3247B20B-7C28-4BBB-A040-7B926F617EA0}">
  <ds:schemaRefs>
    <ds:schemaRef ds:uri="http://schemas.microsoft.com/sharepoint/v3/contenttype/forms"/>
  </ds:schemaRefs>
</ds:datastoreItem>
</file>

<file path=customXml/itemProps2.xml><?xml version="1.0" encoding="utf-8"?>
<ds:datastoreItem xmlns:ds="http://schemas.openxmlformats.org/officeDocument/2006/customXml" ds:itemID="{632C9136-1B0A-43FB-907A-F13B2BF43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75728A-0109-41AF-BD5F-D51DE69E1440}">
  <ds:schemaRefs>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IPTK template new</Template>
  <TotalTime>0</TotalTime>
  <Words>2491</Words>
  <Application>Microsoft Office PowerPoint</Application>
  <PresentationFormat>Bildschirmpräsentation (4:3)</PresentationFormat>
  <Paragraphs>402</Paragraphs>
  <Slides>49</Slides>
  <Notes>49</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49</vt:i4>
      </vt:variant>
    </vt:vector>
  </HeadingPairs>
  <TitlesOfParts>
    <vt:vector size="55" baseType="lpstr">
      <vt:lpstr>Arial</vt:lpstr>
      <vt:lpstr>Calibri</vt:lpstr>
      <vt:lpstr>Symbol</vt:lpstr>
      <vt:lpstr>Wingdings</vt:lpstr>
      <vt:lpstr>EPOTest</vt:lpstr>
      <vt:lpstr>1_EPOTest</vt:lpstr>
      <vt:lpstr>IP Search Tools  </vt:lpstr>
      <vt:lpstr>Espacenet </vt:lpstr>
      <vt:lpstr>Resources</vt:lpstr>
      <vt:lpstr>Espacenet: the original idea</vt:lpstr>
      <vt:lpstr>Who are the potential users?</vt:lpstr>
      <vt:lpstr>The structure of patent documents</vt:lpstr>
      <vt:lpstr>The front page</vt:lpstr>
      <vt:lpstr>The description</vt:lpstr>
      <vt:lpstr>The drawings</vt:lpstr>
      <vt:lpstr>The claims</vt:lpstr>
      <vt:lpstr>The search report</vt:lpstr>
      <vt:lpstr>Technology-specific: biochemistry</vt:lpstr>
      <vt:lpstr>Technology-specific: civil engineering</vt:lpstr>
      <vt:lpstr>Technology-specific: aerospace</vt:lpstr>
      <vt:lpstr>Technology-specific: transport</vt:lpstr>
      <vt:lpstr>Technology-specific: ICT</vt:lpstr>
      <vt:lpstr>Legal status</vt:lpstr>
      <vt:lpstr>Legal status: validity</vt:lpstr>
      <vt:lpstr>Legal status: procedural</vt:lpstr>
      <vt:lpstr>Commercial relevance: technological impact (I)</vt:lpstr>
      <vt:lpstr>Commercial relevance: technological impact (II)</vt:lpstr>
      <vt:lpstr>Commercial relevance: movers and shakers</vt:lpstr>
      <vt:lpstr>Espacenet landing page</vt:lpstr>
      <vt:lpstr>Smart search </vt:lpstr>
      <vt:lpstr>Advanced search</vt:lpstr>
      <vt:lpstr>CPC classification search</vt:lpstr>
      <vt:lpstr>CPC classification search by keywords (I)</vt:lpstr>
      <vt:lpstr>CPC classification search by keywords (II)</vt:lpstr>
      <vt:lpstr>CPC classification search: use classification in search</vt:lpstr>
      <vt:lpstr>CPC classification search by symbol (I)</vt:lpstr>
      <vt:lpstr>CPC classification search by symbol (II)</vt:lpstr>
      <vt:lpstr>CPC classification</vt:lpstr>
      <vt:lpstr>Navigation (I)</vt:lpstr>
      <vt:lpstr>Navigation (II)</vt:lpstr>
      <vt:lpstr>Saving and downloading (I)</vt:lpstr>
      <vt:lpstr>Saving and downloading (II)</vt:lpstr>
      <vt:lpstr>Saving and downloading (III)</vt:lpstr>
      <vt:lpstr>Saving and downloading (IV)</vt:lpstr>
      <vt:lpstr>Saving and downloading (V)</vt:lpstr>
      <vt:lpstr>Saving and downloading (VI)</vt:lpstr>
      <vt:lpstr>Saving and downloading (VII)</vt:lpstr>
      <vt:lpstr>Saving and downloading (VIII)</vt:lpstr>
      <vt:lpstr>Communication and sharing (I)</vt:lpstr>
      <vt:lpstr>Communication and sharing (II)</vt:lpstr>
      <vt:lpstr>Communication and sharing (III)</vt:lpstr>
      <vt:lpstr>Communication and sharing (IV)</vt:lpstr>
      <vt:lpstr>Settings (I)</vt:lpstr>
      <vt:lpstr>Settings (II)</vt:lpstr>
      <vt:lpstr>Enable pop-ups</vt:lpstr>
    </vt:vector>
  </TitlesOfParts>
  <Company>European Patent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Search Tools</dc:title>
  <dc:creator>tbereuter@epo.org</dc:creator>
  <cp:keywords>IP Teaching Kit</cp:keywords>
  <cp:lastModifiedBy>Gennari Udo</cp:lastModifiedBy>
  <cp:revision>523</cp:revision>
  <cp:lastPrinted>2015-07-09T10:05:05Z</cp:lastPrinted>
  <dcterms:created xsi:type="dcterms:W3CDTF">2012-10-08T06:57:30Z</dcterms:created>
  <dcterms:modified xsi:type="dcterms:W3CDTF">2017-07-10T15:13:13Z</dcterms:modified>
  <cp:category>EPO &amp; OHIM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0x0101004208EE8F1FE3FE4081D0C0710C250F62</vt:lpwstr>
  </property>
  <property fmtid="{D5CDD505-2E9C-101B-9397-08002B2CF9AE}" pid="3" name="DocStatus">
    <vt:lpwstr/>
  </property>
  <property fmtid="{D5CDD505-2E9C-101B-9397-08002B2CF9AE}" pid="4" name="Quality">
    <vt:lpwstr/>
  </property>
  <property fmtid="{D5CDD505-2E9C-101B-9397-08002B2CF9AE}" pid="5" name="Order">
    <vt:r8>5092600</vt:r8>
  </property>
  <property fmtid="{D5CDD505-2E9C-101B-9397-08002B2CF9AE}" pid="6" name="LCwithTrans">
    <vt:lpwstr>No</vt:lpwstr>
  </property>
  <property fmtid="{D5CDD505-2E9C-101B-9397-08002B2CF9AE}" pid="7" name="TypeOfDoc">
    <vt:lpwstr/>
  </property>
  <property fmtid="{D5CDD505-2E9C-101B-9397-08002B2CF9AE}" pid="8" name="DocComment">
    <vt:lpwstr/>
  </property>
  <property fmtid="{D5CDD505-2E9C-101B-9397-08002B2CF9AE}" pid="9" name="LTNo">
    <vt:lpwstr>141049a</vt:lpwstr>
  </property>
  <property fmtid="{D5CDD505-2E9C-101B-9397-08002B2CF9AE}" pid="10" name="DocLgge">
    <vt:lpwstr>EN</vt:lpwstr>
  </property>
  <property fmtid="{D5CDD505-2E9C-101B-9397-08002B2CF9AE}" pid="11" name="SentByOn">
    <vt:lpwstr/>
  </property>
  <property fmtid="{D5CDD505-2E9C-101B-9397-08002B2CF9AE}" pid="12" name="JobNo">
    <vt:lpwstr>141049</vt:lpwstr>
  </property>
</Properties>
</file>